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6" r:id="rId2"/>
    <p:sldId id="308" r:id="rId3"/>
    <p:sldId id="258" r:id="rId4"/>
    <p:sldId id="309" r:id="rId5"/>
    <p:sldId id="310" r:id="rId6"/>
    <p:sldId id="311" r:id="rId7"/>
    <p:sldId id="316" r:id="rId8"/>
    <p:sldId id="312" r:id="rId9"/>
    <p:sldId id="313" r:id="rId10"/>
    <p:sldId id="314" r:id="rId11"/>
    <p:sldId id="315" r:id="rId12"/>
    <p:sldId id="267" r:id="rId13"/>
    <p:sldId id="289" r:id="rId14"/>
    <p:sldId id="278" r:id="rId15"/>
    <p:sldId id="307" r:id="rId16"/>
    <p:sldId id="291" r:id="rId17"/>
    <p:sldId id="280" r:id="rId18"/>
    <p:sldId id="288" r:id="rId19"/>
    <p:sldId id="283" r:id="rId20"/>
    <p:sldId id="284" r:id="rId21"/>
    <p:sldId id="286" r:id="rId22"/>
    <p:sldId id="282" r:id="rId23"/>
    <p:sldId id="292" r:id="rId24"/>
    <p:sldId id="293" r:id="rId25"/>
    <p:sldId id="294" r:id="rId26"/>
    <p:sldId id="300" r:id="rId27"/>
    <p:sldId id="295" r:id="rId28"/>
    <p:sldId id="297" r:id="rId29"/>
    <p:sldId id="299" r:id="rId30"/>
    <p:sldId id="269" r:id="rId31"/>
    <p:sldId id="271" r:id="rId32"/>
    <p:sldId id="303" r:id="rId33"/>
    <p:sldId id="304" r:id="rId34"/>
    <p:sldId id="298" r:id="rId35"/>
    <p:sldId id="301" r:id="rId36"/>
    <p:sldId id="302" r:id="rId37"/>
    <p:sldId id="274" r:id="rId38"/>
    <p:sldId id="270" r:id="rId39"/>
    <p:sldId id="272" r:id="rId40"/>
    <p:sldId id="305" r:id="rId41"/>
    <p:sldId id="30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2021"/>
    <a:srgbClr val="790000"/>
    <a:srgbClr val="DD3333"/>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27"/>
    <p:restoredTop sz="71180"/>
  </p:normalViewPr>
  <p:slideViewPr>
    <p:cSldViewPr snapToGrid="0">
      <p:cViewPr>
        <p:scale>
          <a:sx n="79" d="100"/>
          <a:sy n="79" d="100"/>
        </p:scale>
        <p:origin x="280" y="10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EDE7B5-B578-C341-9A93-F83529B01F05}" type="datetimeFigureOut">
              <a:rPr lang="en-US" smtClean="0"/>
              <a:t>10/19/24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C43DAA-F358-4B4A-8F7D-4EDF815E2245}" type="slidenum">
              <a:rPr lang="en-US" smtClean="0"/>
              <a:t>‹#›</a:t>
            </a:fld>
            <a:endParaRPr lang="en-US"/>
          </a:p>
        </p:txBody>
      </p:sp>
    </p:spTree>
    <p:extLst>
      <p:ext uri="{BB962C8B-B14F-4D97-AF65-F5344CB8AC3E}">
        <p14:creationId xmlns:p14="http://schemas.microsoft.com/office/powerpoint/2010/main" val="30564989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jjcurtin.github.io/study_gps/#ref-wyantMachineLearningModels2023"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jjcurtin.github.io/study_gps/#ref-mba2024FederalPoverty2024"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6C43DAA-F358-4B4A-8F7D-4EDF815E2245}" type="slidenum">
              <a:rPr lang="en-US" smtClean="0"/>
              <a:t>1</a:t>
            </a:fld>
            <a:endParaRPr lang="en-US"/>
          </a:p>
        </p:txBody>
      </p:sp>
    </p:spTree>
    <p:extLst>
      <p:ext uri="{BB962C8B-B14F-4D97-AF65-F5344CB8AC3E}">
        <p14:creationId xmlns:p14="http://schemas.microsoft.com/office/powerpoint/2010/main" val="10733694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C1DEB-10AF-B2D4-61AB-458C67C3CD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BC9824-124A-A7E3-57CD-7EEB093C86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1BA462-4F6D-CA1A-60FE-AB2DEB6355D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0D0A99B-73CC-FCED-4A8E-094F712B5A50}"/>
              </a:ext>
            </a:extLst>
          </p:cNvPr>
          <p:cNvSpPr>
            <a:spLocks noGrp="1"/>
          </p:cNvSpPr>
          <p:nvPr>
            <p:ph type="sldNum" sz="quarter" idx="5"/>
          </p:nvPr>
        </p:nvSpPr>
        <p:spPr/>
        <p:txBody>
          <a:bodyPr/>
          <a:lstStyle/>
          <a:p>
            <a:fld id="{46C43DAA-F358-4B4A-8F7D-4EDF815E2245}" type="slidenum">
              <a:rPr lang="en-US" smtClean="0"/>
              <a:t>11</a:t>
            </a:fld>
            <a:endParaRPr lang="en-US"/>
          </a:p>
        </p:txBody>
      </p:sp>
    </p:spTree>
    <p:extLst>
      <p:ext uri="{BB962C8B-B14F-4D97-AF65-F5344CB8AC3E}">
        <p14:creationId xmlns:p14="http://schemas.microsoft.com/office/powerpoint/2010/main" val="2530759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C43DAA-F358-4B4A-8F7D-4EDF815E2245}" type="slidenum">
              <a:rPr lang="en-US" smtClean="0"/>
              <a:t>12</a:t>
            </a:fld>
            <a:endParaRPr lang="en-US"/>
          </a:p>
        </p:txBody>
      </p:sp>
    </p:spTree>
    <p:extLst>
      <p:ext uri="{BB962C8B-B14F-4D97-AF65-F5344CB8AC3E}">
        <p14:creationId xmlns:p14="http://schemas.microsoft.com/office/powerpoint/2010/main" val="31720579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A049F-4B3C-255E-23E9-05363A2F29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14AC43-3EEA-E12F-C228-10122A860B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3C6CA7-5A1B-28E5-5016-AE52958BFDB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3A3C"/>
                </a:solidFill>
                <a:effectLst/>
                <a:latin typeface="Source Sans Pro" panose="020B0503030403020204" pitchFamily="34" charset="0"/>
              </a:rPr>
              <a:t>One hundred and forty six individuals in early-recovery (1-8 weeks of abstinence) for AUD were recruited from the Madison area to take part in a three-month study on how mobile health technology can provide recovery support (R01 AA024391).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73A3C"/>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3A3C"/>
                </a:solidFill>
                <a:effectLst/>
                <a:latin typeface="Source Sans Pro" panose="020B0503030403020204" pitchFamily="34" charset="0"/>
              </a:rPr>
              <a:t>Our sample was evenly split by sex, but was majority white and non-Hispanic. The average age of the final sample was 40.9 years (SD = 12 years, range = 21-72 years). The mean income of participants was $34,408 (SD = $32,259, range = $0-$200,000). On average, participants self-reported a mean number of 8.9 DSM-V symptoms of AUD (range = 4-11).</a:t>
            </a:r>
            <a:endParaRPr lang="en-US" dirty="0"/>
          </a:p>
        </p:txBody>
      </p:sp>
      <p:sp>
        <p:nvSpPr>
          <p:cNvPr id="4" name="Slide Number Placeholder 3">
            <a:extLst>
              <a:ext uri="{FF2B5EF4-FFF2-40B4-BE49-F238E27FC236}">
                <a16:creationId xmlns:a16="http://schemas.microsoft.com/office/drawing/2014/main" id="{5E2EE5EF-A41B-EAFF-D382-B56911B51DD3}"/>
              </a:ext>
            </a:extLst>
          </p:cNvPr>
          <p:cNvSpPr>
            <a:spLocks noGrp="1"/>
          </p:cNvSpPr>
          <p:nvPr>
            <p:ph type="sldNum" sz="quarter" idx="5"/>
          </p:nvPr>
        </p:nvSpPr>
        <p:spPr/>
        <p:txBody>
          <a:bodyPr/>
          <a:lstStyle/>
          <a:p>
            <a:fld id="{46C43DAA-F358-4B4A-8F7D-4EDF815E2245}" type="slidenum">
              <a:rPr lang="en-US" smtClean="0"/>
              <a:t>13</a:t>
            </a:fld>
            <a:endParaRPr lang="en-US"/>
          </a:p>
        </p:txBody>
      </p:sp>
    </p:spTree>
    <p:extLst>
      <p:ext uri="{BB962C8B-B14F-4D97-AF65-F5344CB8AC3E}">
        <p14:creationId xmlns:p14="http://schemas.microsoft.com/office/powerpoint/2010/main" val="3720988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part of participating in the study, participants completed five in-person visits, daily surveys, and continuous passive monitoring of geolocation data.</a:t>
            </a:r>
          </a:p>
          <a:p>
            <a:endParaRPr lang="en-US" dirty="0"/>
          </a:p>
          <a:p>
            <a:r>
              <a:rPr lang="en-US" dirty="0"/>
              <a:t>During the enrollment period, participants provided information about their demographics and alcohol use. They also pre-reported known frequently visited locations.</a:t>
            </a:r>
          </a:p>
          <a:p>
            <a:endParaRPr lang="en-US" dirty="0"/>
          </a:p>
          <a:p>
            <a:r>
              <a:rPr lang="en-US" dirty="0"/>
              <a:t>Following this, daily surveys and geolocation data tracking began and participants completed three follow-up visits one month apart.</a:t>
            </a:r>
          </a:p>
          <a:p>
            <a:endParaRPr lang="en-US" dirty="0"/>
          </a:p>
          <a:p>
            <a:r>
              <a:rPr lang="en-US" dirty="0"/>
              <a:t>At each visit, participants were asked contextual questions about frequently visited (\&gt;2 times during the course of the previous month) locations.</a:t>
            </a:r>
          </a:p>
        </p:txBody>
      </p:sp>
      <p:sp>
        <p:nvSpPr>
          <p:cNvPr id="4" name="Slide Number Placeholder 3"/>
          <p:cNvSpPr>
            <a:spLocks noGrp="1"/>
          </p:cNvSpPr>
          <p:nvPr>
            <p:ph type="sldNum" sz="quarter" idx="5"/>
          </p:nvPr>
        </p:nvSpPr>
        <p:spPr/>
        <p:txBody>
          <a:bodyPr/>
          <a:lstStyle/>
          <a:p>
            <a:fld id="{46C43DAA-F358-4B4A-8F7D-4EDF815E2245}" type="slidenum">
              <a:rPr lang="en-US" smtClean="0"/>
              <a:t>14</a:t>
            </a:fld>
            <a:endParaRPr lang="en-US"/>
          </a:p>
        </p:txBody>
      </p:sp>
    </p:spTree>
    <p:extLst>
      <p:ext uri="{BB962C8B-B14F-4D97-AF65-F5344CB8AC3E}">
        <p14:creationId xmlns:p14="http://schemas.microsoft.com/office/powerpoint/2010/main" val="3198455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85EC15-91BC-2A50-1DDA-37447F0B72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84E986-DEB1-E701-B9B3-799F1CBE61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B3A68D-A9CD-C991-8C91-6E684BDEBE9A}"/>
              </a:ext>
            </a:extLst>
          </p:cNvPr>
          <p:cNvSpPr>
            <a:spLocks noGrp="1"/>
          </p:cNvSpPr>
          <p:nvPr>
            <p:ph type="body" idx="1"/>
          </p:nvPr>
        </p:nvSpPr>
        <p:spPr/>
        <p:txBody>
          <a:bodyPr/>
          <a:lstStyle/>
          <a:p>
            <a:r>
              <a:rPr lang="en-US" dirty="0"/>
              <a:t>Contextual information for frequently visited locations (\&gt;2 times in the previous month) was obtained during an interview at each follow-up visit (at month 1, 2, and 3; Table 2).</a:t>
            </a:r>
          </a:p>
        </p:txBody>
      </p:sp>
      <p:sp>
        <p:nvSpPr>
          <p:cNvPr id="4" name="Slide Number Placeholder 3">
            <a:extLst>
              <a:ext uri="{FF2B5EF4-FFF2-40B4-BE49-F238E27FC236}">
                <a16:creationId xmlns:a16="http://schemas.microsoft.com/office/drawing/2014/main" id="{F4B99B36-7D5B-2BB6-6E43-9E6E012B70AE}"/>
              </a:ext>
            </a:extLst>
          </p:cNvPr>
          <p:cNvSpPr>
            <a:spLocks noGrp="1"/>
          </p:cNvSpPr>
          <p:nvPr>
            <p:ph type="sldNum" sz="quarter" idx="5"/>
          </p:nvPr>
        </p:nvSpPr>
        <p:spPr/>
        <p:txBody>
          <a:bodyPr/>
          <a:lstStyle/>
          <a:p>
            <a:fld id="{46C43DAA-F358-4B4A-8F7D-4EDF815E2245}" type="slidenum">
              <a:rPr lang="en-US" smtClean="0"/>
              <a:t>15</a:t>
            </a:fld>
            <a:endParaRPr lang="en-US"/>
          </a:p>
        </p:txBody>
      </p:sp>
    </p:spTree>
    <p:extLst>
      <p:ext uri="{BB962C8B-B14F-4D97-AF65-F5344CB8AC3E}">
        <p14:creationId xmlns:p14="http://schemas.microsoft.com/office/powerpoint/2010/main" val="3558576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B3CA5-D377-1313-8ACE-2C7CBBBEEA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B9C520-4C66-1A31-9CEB-C54152578B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1CAFAF-20D8-0689-5CE5-D0875FD03D4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B5FBD25-349E-4E2E-2D55-F4BB0F06EB87}"/>
              </a:ext>
            </a:extLst>
          </p:cNvPr>
          <p:cNvSpPr>
            <a:spLocks noGrp="1"/>
          </p:cNvSpPr>
          <p:nvPr>
            <p:ph type="sldNum" sz="quarter" idx="5"/>
          </p:nvPr>
        </p:nvSpPr>
        <p:spPr/>
        <p:txBody>
          <a:bodyPr/>
          <a:lstStyle/>
          <a:p>
            <a:fld id="{46C43DAA-F358-4B4A-8F7D-4EDF815E2245}" type="slidenum">
              <a:rPr lang="en-US" smtClean="0"/>
              <a:t>16</a:t>
            </a:fld>
            <a:endParaRPr lang="en-US"/>
          </a:p>
        </p:txBody>
      </p:sp>
    </p:spTree>
    <p:extLst>
      <p:ext uri="{BB962C8B-B14F-4D97-AF65-F5344CB8AC3E}">
        <p14:creationId xmlns:p14="http://schemas.microsoft.com/office/powerpoint/2010/main" val="9127196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alcohol lapses were used as our outcome variable in this study and were used to provide labels for model training, for testing model performance, and for testing issues of algorithmic fairness. Future lapse occurrence (here conceptualized as next-day lapse) will be predicted across 24-hour windows, from 4:00am-4:00am. Each prediction used all of the previously collected geolocation data up until that point.</a:t>
            </a:r>
          </a:p>
          <a:p>
            <a:endParaRPr lang="en-US" dirty="0"/>
          </a:p>
          <a:p>
            <a:r>
              <a:rPr lang="en-US" dirty="0"/>
              <a:t>*Lapse* and *no lapse* occurrences were identified from the daily survey question, *"Have you drank any alcohol that you have not yet reported?"*. Participants who responded *yes* to this question were then asked to report the date and hour of the start and the end of the drinking episode. In this case, the prediction window will be labeled *lapse*. Prediction windows will be labeled *no lapse* if no alcohol use was reported within that window.</a:t>
            </a:r>
          </a:p>
        </p:txBody>
      </p:sp>
      <p:sp>
        <p:nvSpPr>
          <p:cNvPr id="4" name="Slide Number Placeholder 3"/>
          <p:cNvSpPr>
            <a:spLocks noGrp="1"/>
          </p:cNvSpPr>
          <p:nvPr>
            <p:ph type="sldNum" sz="quarter" idx="5"/>
          </p:nvPr>
        </p:nvSpPr>
        <p:spPr/>
        <p:txBody>
          <a:bodyPr/>
          <a:lstStyle/>
          <a:p>
            <a:fld id="{46C43DAA-F358-4B4A-8F7D-4EDF815E2245}" type="slidenum">
              <a:rPr lang="en-US" smtClean="0"/>
              <a:t>17</a:t>
            </a:fld>
            <a:endParaRPr lang="en-US"/>
          </a:p>
        </p:txBody>
      </p:sp>
    </p:spTree>
    <p:extLst>
      <p:ext uri="{BB962C8B-B14F-4D97-AF65-F5344CB8AC3E}">
        <p14:creationId xmlns:p14="http://schemas.microsoft.com/office/powerpoint/2010/main" val="16718990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alcohol lapses were used as our outcome variable in this study and were used to provide labels for model training, for testing model performance, and for testing issues of algorithmic fairness. Future lapse occurrence (here conceptualized as next-day lapse) will be predicted across 24-hour windows, from 4:00am-4:00am. Each prediction used all of the previously collected geolocation data up until that point.</a:t>
            </a:r>
          </a:p>
          <a:p>
            <a:endParaRPr lang="en-US" dirty="0"/>
          </a:p>
          <a:p>
            <a:r>
              <a:rPr lang="en-US" dirty="0"/>
              <a:t>*Lapse* and *no lapse* occurrences were identified from the daily survey question, *"Have you drank any alcohol that you have not yet reported?"*. Participants who responded *yes* to this question were then asked to report the date and hour of the start and the end of the drinking episode. In this case, the prediction window will be labeled *lapse*. Prediction windows will be labeled *no lapse* if no alcohol use was reported within that window.</a:t>
            </a:r>
          </a:p>
        </p:txBody>
      </p:sp>
      <p:sp>
        <p:nvSpPr>
          <p:cNvPr id="4" name="Slide Number Placeholder 3"/>
          <p:cNvSpPr>
            <a:spLocks noGrp="1"/>
          </p:cNvSpPr>
          <p:nvPr>
            <p:ph type="sldNum" sz="quarter" idx="5"/>
          </p:nvPr>
        </p:nvSpPr>
        <p:spPr/>
        <p:txBody>
          <a:bodyPr/>
          <a:lstStyle/>
          <a:p>
            <a:fld id="{46C43DAA-F358-4B4A-8F7D-4EDF815E2245}" type="slidenum">
              <a:rPr lang="en-US" smtClean="0"/>
              <a:t>18</a:t>
            </a:fld>
            <a:endParaRPr lang="en-US"/>
          </a:p>
        </p:txBody>
      </p:sp>
    </p:spTree>
    <p:extLst>
      <p:ext uri="{BB962C8B-B14F-4D97-AF65-F5344CB8AC3E}">
        <p14:creationId xmlns:p14="http://schemas.microsoft.com/office/powerpoint/2010/main" val="22205340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Feature engineering is the process of creating variables (or </a:t>
            </a:r>
            <a:r>
              <a:rPr lang="en-US" sz="1200" i="1" dirty="0">
                <a:latin typeface="Arial" panose="020B0604020202020204" pitchFamily="34" charset="0"/>
                <a:cs typeface="Arial" panose="020B0604020202020204" pitchFamily="34" charset="0"/>
              </a:rPr>
              <a:t>“features”</a:t>
            </a:r>
            <a:r>
              <a:rPr lang="en-US" sz="1200" dirty="0">
                <a:latin typeface="Arial" panose="020B0604020202020204" pitchFamily="34" charset="0"/>
                <a:cs typeface="Arial" panose="020B0604020202020204" pitchFamily="34" charset="0"/>
              </a:rPr>
              <a:t>) from unprocessed data and was used to transform raw data from geolocation data collected the prior day</a:t>
            </a:r>
          </a:p>
          <a:p>
            <a:endParaRPr lang="en-US" dirty="0"/>
          </a:p>
          <a:p>
            <a:r>
              <a:rPr lang="en-US" b="0" i="0" dirty="0">
                <a:solidFill>
                  <a:srgbClr val="373A3C"/>
                </a:solidFill>
                <a:effectLst/>
                <a:latin typeface="Source Sans Pro" panose="020B0503030403020204" pitchFamily="34" charset="0"/>
              </a:rPr>
              <a:t>All features were calculated both as raw and change features based on previous geolocation data (i.e., change from past 6, 12, 24, 48, 72, and 168 hour periods) in order to capture individual variation.</a:t>
            </a:r>
            <a:endParaRPr lang="en-US" dirty="0"/>
          </a:p>
        </p:txBody>
      </p:sp>
      <p:sp>
        <p:nvSpPr>
          <p:cNvPr id="4" name="Slide Number Placeholder 3"/>
          <p:cNvSpPr>
            <a:spLocks noGrp="1"/>
          </p:cNvSpPr>
          <p:nvPr>
            <p:ph type="sldNum" sz="quarter" idx="5"/>
          </p:nvPr>
        </p:nvSpPr>
        <p:spPr/>
        <p:txBody>
          <a:bodyPr/>
          <a:lstStyle/>
          <a:p>
            <a:fld id="{46C43DAA-F358-4B4A-8F7D-4EDF815E2245}" type="slidenum">
              <a:rPr lang="en-US" smtClean="0"/>
              <a:t>19</a:t>
            </a:fld>
            <a:endParaRPr lang="en-US"/>
          </a:p>
        </p:txBody>
      </p:sp>
    </p:spTree>
    <p:extLst>
      <p:ext uri="{BB962C8B-B14F-4D97-AF65-F5344CB8AC3E}">
        <p14:creationId xmlns:p14="http://schemas.microsoft.com/office/powerpoint/2010/main" val="30150260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3A3C"/>
                </a:solidFill>
                <a:effectLst/>
                <a:latin typeface="Source Sans Pro" panose="020B0503030403020204" pitchFamily="34" charset="0"/>
              </a:rPr>
              <a:t>We trained and assessed several configurations of an </a:t>
            </a:r>
            <a:r>
              <a:rPr lang="en-US" b="0" i="0" dirty="0" err="1">
                <a:solidFill>
                  <a:srgbClr val="373A3C"/>
                </a:solidFill>
                <a:effectLst/>
                <a:latin typeface="Source Sans Pro" panose="020B0503030403020204" pitchFamily="34" charset="0"/>
              </a:rPr>
              <a:t>XGBoost</a:t>
            </a:r>
            <a:r>
              <a:rPr lang="en-US" b="0" i="0" dirty="0">
                <a:solidFill>
                  <a:srgbClr val="373A3C"/>
                </a:solidFill>
                <a:effectLst/>
                <a:latin typeface="Source Sans Pro" panose="020B0503030403020204" pitchFamily="34" charset="0"/>
              </a:rPr>
              <a:t> machine learning algorithm. The choice of using an </a:t>
            </a:r>
            <a:r>
              <a:rPr lang="en-US" b="0" i="0" dirty="0" err="1">
                <a:solidFill>
                  <a:srgbClr val="373A3C"/>
                </a:solidFill>
                <a:effectLst/>
                <a:latin typeface="Source Sans Pro" panose="020B0503030403020204" pitchFamily="34" charset="0"/>
              </a:rPr>
              <a:t>XGBoost</a:t>
            </a:r>
            <a:r>
              <a:rPr lang="en-US" b="0" i="0" dirty="0">
                <a:solidFill>
                  <a:srgbClr val="373A3C"/>
                </a:solidFill>
                <a:effectLst/>
                <a:latin typeface="Source Sans Pro" panose="020B0503030403020204" pitchFamily="34" charset="0"/>
              </a:rPr>
              <a:t> algorithm was motivated by two main reasons: 1) the calculation of Shapley values, used to understand the relative contributions of features in predictions, is optimized for </a:t>
            </a:r>
            <a:r>
              <a:rPr lang="en-US" b="0" i="0" dirty="0" err="1">
                <a:solidFill>
                  <a:srgbClr val="373A3C"/>
                </a:solidFill>
                <a:effectLst/>
                <a:latin typeface="Source Sans Pro" panose="020B0503030403020204" pitchFamily="34" charset="0"/>
              </a:rPr>
              <a:t>XGBoost</a:t>
            </a:r>
            <a:r>
              <a:rPr lang="en-US" b="0" i="0" dirty="0">
                <a:solidFill>
                  <a:srgbClr val="373A3C"/>
                </a:solidFill>
                <a:effectLst/>
                <a:latin typeface="Source Sans Pro" panose="020B0503030403020204" pitchFamily="34" charset="0"/>
              </a:rPr>
              <a:t>; and 2) previous work in our lab has made use of </a:t>
            </a:r>
            <a:r>
              <a:rPr lang="en-US" b="0" i="0" dirty="0" err="1">
                <a:solidFill>
                  <a:srgbClr val="373A3C"/>
                </a:solidFill>
                <a:effectLst/>
                <a:latin typeface="Source Sans Pro" panose="020B0503030403020204" pitchFamily="34" charset="0"/>
              </a:rPr>
              <a:t>XGBoost</a:t>
            </a:r>
            <a:r>
              <a:rPr lang="en-US" b="0" i="0" dirty="0">
                <a:solidFill>
                  <a:srgbClr val="373A3C"/>
                </a:solidFill>
                <a:effectLst/>
                <a:latin typeface="Source Sans Pro" panose="020B0503030403020204" pitchFamily="34" charset="0"/>
              </a:rPr>
              <a:t> algorithms in model development (</a:t>
            </a:r>
            <a:r>
              <a:rPr lang="en-US" b="0" i="0" u="none" strike="noStrike" dirty="0">
                <a:solidFill>
                  <a:srgbClr val="373A3C"/>
                </a:solidFill>
                <a:effectLst/>
                <a:latin typeface="Source Sans Pro" panose="020B0503030403020204" pitchFamily="34" charset="0"/>
                <a:hlinkClick r:id="rId3"/>
              </a:rPr>
              <a:t>Wyant et al. 2024</a:t>
            </a:r>
            <a:r>
              <a:rPr lang="en-US" b="0" i="0" dirty="0">
                <a:solidFill>
                  <a:srgbClr val="373A3C"/>
                </a:solidFill>
                <a:effectLst/>
                <a:latin typeface="Source Sans Pro" panose="020B0503030403020204" pitchFamily="34" charset="0"/>
              </a:rPr>
              <a:t>) and the ability to eventually integrate features across models is of high priority.</a:t>
            </a:r>
          </a:p>
          <a:p>
            <a:endParaRPr lang="en-US" b="0" i="0" dirty="0">
              <a:solidFill>
                <a:srgbClr val="373A3C"/>
              </a:solidFill>
              <a:effectLst/>
              <a:latin typeface="Source Sans Pro" panose="020B0503030403020204" pitchFamily="34" charset="0"/>
            </a:endParaRPr>
          </a:p>
          <a:p>
            <a:r>
              <a:rPr lang="en-US" b="0" i="0" dirty="0">
                <a:solidFill>
                  <a:srgbClr val="373A3C"/>
                </a:solidFill>
                <a:effectLst/>
                <a:latin typeface="Source Sans Pro" panose="020B0503030403020204" pitchFamily="34" charset="0"/>
              </a:rPr>
              <a:t>Configurations of the </a:t>
            </a:r>
            <a:r>
              <a:rPr lang="en-US" b="0" i="0" dirty="0" err="1">
                <a:solidFill>
                  <a:srgbClr val="373A3C"/>
                </a:solidFill>
                <a:effectLst/>
                <a:latin typeface="Source Sans Pro" panose="020B0503030403020204" pitchFamily="34" charset="0"/>
              </a:rPr>
              <a:t>XGBoost</a:t>
            </a:r>
            <a:r>
              <a:rPr lang="en-US" b="0" i="0" dirty="0">
                <a:solidFill>
                  <a:srgbClr val="373A3C"/>
                </a:solidFill>
                <a:effectLst/>
                <a:latin typeface="Source Sans Pro" panose="020B0503030403020204" pitchFamily="34" charset="0"/>
              </a:rPr>
              <a:t> algorithm varied across a relevant and appropriate range of model-specific hyperparameters (</a:t>
            </a:r>
            <a:r>
              <a:rPr lang="en-US" b="0" i="0" dirty="0" err="1">
                <a:solidFill>
                  <a:srgbClr val="373A3C"/>
                </a:solidFill>
                <a:effectLst/>
                <a:latin typeface="Source Sans Pro" panose="020B0503030403020204" pitchFamily="34" charset="0"/>
              </a:rPr>
              <a:t>mtry</a:t>
            </a:r>
            <a:r>
              <a:rPr lang="en-US" b="0" i="0" dirty="0">
                <a:solidFill>
                  <a:srgbClr val="373A3C"/>
                </a:solidFill>
                <a:effectLst/>
                <a:latin typeface="Source Sans Pro" panose="020B0503030403020204" pitchFamily="34" charset="0"/>
              </a:rPr>
              <a:t>, tree depth, learning rate) as well as resampling techniques (up-sampling of the positive class, lapse, and down-sampling of the negative class, no lapse ranging from 1:1 to 5:1) to account for the class imbalance in our outcome variable.</a:t>
            </a:r>
          </a:p>
          <a:p>
            <a:endParaRPr lang="en-US" b="0" i="0" dirty="0">
              <a:solidFill>
                <a:srgbClr val="373A3C"/>
              </a:solidFill>
              <a:effectLst/>
              <a:latin typeface="Source Sans Pro" panose="020B0503030403020204" pitchFamily="34" charset="0"/>
            </a:endParaRPr>
          </a:p>
          <a:p>
            <a:r>
              <a:rPr lang="en-US" b="0" i="0" dirty="0">
                <a:solidFill>
                  <a:srgbClr val="373A3C"/>
                </a:solidFill>
                <a:effectLst/>
                <a:latin typeface="Source Sans Pro" panose="020B0503030403020204" pitchFamily="34" charset="0"/>
              </a:rPr>
              <a:t>Models were trained and assessed using participant-grouped, nested </a:t>
            </a:r>
            <a:r>
              <a:rPr lang="en-US" b="0" i="1" dirty="0">
                <a:solidFill>
                  <a:srgbClr val="373A3C"/>
                </a:solidFill>
                <a:effectLst/>
                <a:latin typeface="Source Sans Pro" panose="020B0503030403020204" pitchFamily="34" charset="0"/>
              </a:rPr>
              <a:t>k</a:t>
            </a:r>
            <a:r>
              <a:rPr lang="en-US" b="0" i="0" dirty="0">
                <a:solidFill>
                  <a:srgbClr val="373A3C"/>
                </a:solidFill>
                <a:effectLst/>
                <a:latin typeface="Source Sans Pro" panose="020B0503030403020204" pitchFamily="34" charset="0"/>
              </a:rPr>
              <a:t>-fold cross-validation.</a:t>
            </a:r>
          </a:p>
          <a:p>
            <a:endParaRPr lang="en-US" b="0" i="0" dirty="0">
              <a:solidFill>
                <a:srgbClr val="373A3C"/>
              </a:solidFill>
              <a:effectLst/>
              <a:latin typeface="Source Sans Pro" panose="020B0503030403020204" pitchFamily="34" charset="0"/>
            </a:endParaRPr>
          </a:p>
          <a:p>
            <a:r>
              <a:rPr lang="en-US" b="0" i="0" dirty="0">
                <a:solidFill>
                  <a:srgbClr val="373A3C"/>
                </a:solidFill>
                <a:effectLst/>
                <a:latin typeface="Source Sans Pro" panose="020B0503030403020204" pitchFamily="34" charset="0"/>
              </a:rPr>
              <a:t>The primary performance metric for model selection and evaluation was area under the Receiver Operating Characteristic (</a:t>
            </a:r>
            <a:r>
              <a:rPr lang="en-US" b="0" i="0" dirty="0" err="1">
                <a:solidFill>
                  <a:srgbClr val="373A3C"/>
                </a:solidFill>
                <a:effectLst/>
                <a:latin typeface="Source Sans Pro" panose="020B0503030403020204" pitchFamily="34" charset="0"/>
              </a:rPr>
              <a:t>auROC</a:t>
            </a:r>
            <a:r>
              <a:rPr lang="en-US" b="0" i="0" dirty="0">
                <a:solidFill>
                  <a:srgbClr val="373A3C"/>
                </a:solidFill>
                <a:effectLst/>
                <a:latin typeface="Source Sans Pro" panose="020B0503030403020204" pitchFamily="34" charset="0"/>
              </a:rPr>
              <a:t>) curve</a:t>
            </a:r>
          </a:p>
          <a:p>
            <a:endParaRPr lang="en-US" b="0" i="0" dirty="0">
              <a:solidFill>
                <a:srgbClr val="373A3C"/>
              </a:solidFill>
              <a:effectLst/>
              <a:latin typeface="Source Sans Pro" panose="020B0503030403020204" pitchFamily="34" charset="0"/>
            </a:endParaRPr>
          </a:p>
          <a:p>
            <a:r>
              <a:rPr lang="en-US" b="0" i="0" dirty="0" err="1">
                <a:solidFill>
                  <a:srgbClr val="373A3C"/>
                </a:solidFill>
                <a:effectLst/>
                <a:latin typeface="Source Sans Pro" panose="020B0503030403020204" pitchFamily="34" charset="0"/>
              </a:rPr>
              <a:t>auROC</a:t>
            </a:r>
            <a:r>
              <a:rPr lang="en-US" b="0" i="0" dirty="0">
                <a:solidFill>
                  <a:srgbClr val="373A3C"/>
                </a:solidFill>
                <a:effectLst/>
                <a:latin typeface="Source Sans Pro" panose="020B0503030403020204" pitchFamily="34" charset="0"/>
              </a:rPr>
              <a:t> indexes the probability that the model will predict a higher score for a randomly selected positive case (lapse) relative to a randomly selected negative case (no lapse).</a:t>
            </a:r>
          </a:p>
          <a:p>
            <a:endParaRPr lang="en-US" b="0" i="0" dirty="0">
              <a:solidFill>
                <a:srgbClr val="373A3C"/>
              </a:solidFill>
              <a:effectLst/>
              <a:latin typeface="Source Sans Pro" panose="020B0503030403020204" pitchFamily="34" charset="0"/>
            </a:endParaRPr>
          </a:p>
          <a:p>
            <a:r>
              <a:rPr lang="en-US" b="0" i="0" dirty="0">
                <a:solidFill>
                  <a:srgbClr val="373A3C"/>
                </a:solidFill>
                <a:effectLst/>
                <a:latin typeface="Source Sans Pro" panose="020B0503030403020204" pitchFamily="34" charset="0"/>
              </a:rPr>
              <a:t>a Bayesian hierarchical generalized linear model was used to estimate the posterior probability distributions and 95% Bayesian credible intervals (CIs) for </a:t>
            </a:r>
            <a:r>
              <a:rPr lang="en-US" b="0" i="0" dirty="0" err="1">
                <a:solidFill>
                  <a:srgbClr val="373A3C"/>
                </a:solidFill>
                <a:effectLst/>
                <a:latin typeface="Source Sans Pro" panose="020B0503030403020204" pitchFamily="34" charset="0"/>
              </a:rPr>
              <a:t>auROC</a:t>
            </a:r>
            <a:r>
              <a:rPr lang="en-US" b="0" i="0" dirty="0">
                <a:solidFill>
                  <a:srgbClr val="373A3C"/>
                </a:solidFill>
                <a:effectLst/>
                <a:latin typeface="Source Sans Pro" panose="020B0503030403020204" pitchFamily="34" charset="0"/>
              </a:rPr>
              <a:t>.</a:t>
            </a:r>
          </a:p>
          <a:p>
            <a:endParaRPr lang="en-US" b="0" i="0" dirty="0">
              <a:solidFill>
                <a:srgbClr val="373A3C"/>
              </a:solidFill>
              <a:effectLst/>
              <a:latin typeface="Source Sans Pro" panose="020B0503030403020204" pitchFamily="34" charset="0"/>
            </a:endParaRPr>
          </a:p>
          <a:p>
            <a:r>
              <a:rPr lang="en-US" b="0" i="0" dirty="0">
                <a:solidFill>
                  <a:srgbClr val="373A3C"/>
                </a:solidFill>
                <a:effectLst/>
                <a:latin typeface="Source Sans Pro" panose="020B0503030403020204" pitchFamily="34" charset="0"/>
              </a:rPr>
              <a:t>WHY USE AUROC?</a:t>
            </a:r>
          </a:p>
          <a:p>
            <a:r>
              <a:rPr lang="en-US" b="0" i="0" dirty="0">
                <a:solidFill>
                  <a:srgbClr val="373A3C"/>
                </a:solidFill>
                <a:effectLst/>
                <a:latin typeface="Source Sans Pro" panose="020B0503030403020204" pitchFamily="34" charset="0"/>
              </a:rPr>
              <a:t>1) combines sensitivity and specificity, which are both important characteristics for clinical implementation; 2) is an aggregate metric across all decision thresholds, which is important because optimal decision thresholds may differ across settings and goals; and 3) is unaffected by class imbalance, which is important for comparing models with differing prediction window widths and levels of class imbalance. </a:t>
            </a:r>
            <a:endParaRPr lang="en-US" dirty="0"/>
          </a:p>
        </p:txBody>
      </p:sp>
      <p:sp>
        <p:nvSpPr>
          <p:cNvPr id="4" name="Slide Number Placeholder 3"/>
          <p:cNvSpPr>
            <a:spLocks noGrp="1"/>
          </p:cNvSpPr>
          <p:nvPr>
            <p:ph type="sldNum" sz="quarter" idx="5"/>
          </p:nvPr>
        </p:nvSpPr>
        <p:spPr/>
        <p:txBody>
          <a:bodyPr/>
          <a:lstStyle/>
          <a:p>
            <a:fld id="{46C43DAA-F358-4B4A-8F7D-4EDF815E2245}" type="slidenum">
              <a:rPr lang="en-US" smtClean="0"/>
              <a:t>20</a:t>
            </a:fld>
            <a:endParaRPr lang="en-US"/>
          </a:p>
        </p:txBody>
      </p:sp>
    </p:spTree>
    <p:extLst>
      <p:ext uri="{BB962C8B-B14F-4D97-AF65-F5344CB8AC3E}">
        <p14:creationId xmlns:p14="http://schemas.microsoft.com/office/powerpoint/2010/main" val="3267342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C9007-271E-1BAC-C617-D7A446D18E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748786-A312-9C69-BABC-24137BB243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29E577-A2EB-3969-BB3F-85E84F3ABEF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26E3335-7E92-0916-32BE-F0F5B06CFFB0}"/>
              </a:ext>
            </a:extLst>
          </p:cNvPr>
          <p:cNvSpPr>
            <a:spLocks noGrp="1"/>
          </p:cNvSpPr>
          <p:nvPr>
            <p:ph type="sldNum" sz="quarter" idx="5"/>
          </p:nvPr>
        </p:nvSpPr>
        <p:spPr/>
        <p:txBody>
          <a:bodyPr/>
          <a:lstStyle/>
          <a:p>
            <a:fld id="{46C43DAA-F358-4B4A-8F7D-4EDF815E2245}" type="slidenum">
              <a:rPr lang="en-US" smtClean="0"/>
              <a:t>2</a:t>
            </a:fld>
            <a:endParaRPr lang="en-US"/>
          </a:p>
        </p:txBody>
      </p:sp>
    </p:spTree>
    <p:extLst>
      <p:ext uri="{BB962C8B-B14F-4D97-AF65-F5344CB8AC3E}">
        <p14:creationId xmlns:p14="http://schemas.microsoft.com/office/powerpoint/2010/main" val="16301657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3A3C"/>
                </a:solidFill>
                <a:effectLst/>
                <a:latin typeface="Source Sans Pro" panose="020B0503030403020204" pitchFamily="34" charset="0"/>
              </a:rPr>
              <a:t>Shapley values were computed in log-odd units as our interpretability metric. Shapley values measure the unique contribution of features in an algorithm’s predictions and therefore identify the relative importance of difference features. These can be used to provide  information about what features are most important for individual predictions, so how features influence a prediction for one observation (called LOCAL feature importance), and across all predictions, so how features contribute to predictions on average (called GLOBAL feature importance). So far, I’ve only examined global feature importance for this model and so that’s what I will be presenting today.</a:t>
            </a:r>
            <a:endParaRPr lang="en-US" dirty="0"/>
          </a:p>
        </p:txBody>
      </p:sp>
      <p:sp>
        <p:nvSpPr>
          <p:cNvPr id="4" name="Slide Number Placeholder 3"/>
          <p:cNvSpPr>
            <a:spLocks noGrp="1"/>
          </p:cNvSpPr>
          <p:nvPr>
            <p:ph type="sldNum" sz="quarter" idx="5"/>
          </p:nvPr>
        </p:nvSpPr>
        <p:spPr/>
        <p:txBody>
          <a:bodyPr/>
          <a:lstStyle/>
          <a:p>
            <a:fld id="{46C43DAA-F358-4B4A-8F7D-4EDF815E2245}" type="slidenum">
              <a:rPr lang="en-US" smtClean="0"/>
              <a:t>21</a:t>
            </a:fld>
            <a:endParaRPr lang="en-US"/>
          </a:p>
        </p:txBody>
      </p:sp>
    </p:spTree>
    <p:extLst>
      <p:ext uri="{BB962C8B-B14F-4D97-AF65-F5344CB8AC3E}">
        <p14:creationId xmlns:p14="http://schemas.microsoft.com/office/powerpoint/2010/main" val="31393495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3A3C"/>
                </a:solidFill>
                <a:effectLst/>
                <a:latin typeface="Source Sans Pro" panose="020B0503030403020204" pitchFamily="34" charset="0"/>
              </a:rPr>
              <a:t>Finally, we defined subgroups on the basis of personal individual characteristics divided such that groups reflected coarse dichotomies of groups which experience relatively increased and decreased societal privilege.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73A3C"/>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3A3C"/>
                </a:solidFill>
                <a:effectLst/>
                <a:latin typeface="Source Sans Pro" panose="020B0503030403020204" pitchFamily="34" charset="0"/>
              </a:rPr>
              <a:t>This resulted in four broad classes: white versus non-white, younger than 55 versus equal to or older than 55, above or below the federal poverty line (</a:t>
            </a:r>
            <a:r>
              <a:rPr lang="en-US" b="0" i="0" u="none" strike="noStrike" dirty="0">
                <a:solidFill>
                  <a:srgbClr val="373A3C"/>
                </a:solidFill>
                <a:effectLst/>
                <a:latin typeface="Source Sans Pro" panose="020B0503030403020204" pitchFamily="34" charset="0"/>
                <a:hlinkClick r:id="rId3"/>
              </a:rPr>
              <a:t>MBA 2024</a:t>
            </a:r>
            <a:r>
              <a:rPr lang="en-US" b="0" i="0" dirty="0">
                <a:solidFill>
                  <a:srgbClr val="373A3C"/>
                </a:solidFill>
                <a:effectLst/>
                <a:latin typeface="Source Sans Pro" panose="020B0503030403020204" pitchFamily="34" charset="0"/>
              </a:rPr>
              <a:t>), and sex at birth (male versus female). A Bayesian hierarchical generalized linear model was used to estimate the posterior probability distributions and 95% Bayesian CIs for </a:t>
            </a:r>
            <a:r>
              <a:rPr lang="en-US" b="0" i="0" dirty="0" err="1">
                <a:solidFill>
                  <a:srgbClr val="373A3C"/>
                </a:solidFill>
                <a:effectLst/>
                <a:latin typeface="Source Sans Pro" panose="020B0503030403020204" pitchFamily="34" charset="0"/>
              </a:rPr>
              <a:t>auROC</a:t>
            </a:r>
            <a:r>
              <a:rPr lang="en-US" b="0" i="0" dirty="0">
                <a:solidFill>
                  <a:srgbClr val="373A3C"/>
                </a:solidFill>
                <a:effectLst/>
                <a:latin typeface="Source Sans Pro" panose="020B0503030403020204" pitchFamily="34" charset="0"/>
              </a:rPr>
              <a:t> across these four classes. Model contrasts were used in order to identify the likelihood of differential performance of our model between subgroups within each class.</a:t>
            </a:r>
            <a:endParaRPr lang="en-US" dirty="0"/>
          </a:p>
        </p:txBody>
      </p:sp>
      <p:sp>
        <p:nvSpPr>
          <p:cNvPr id="4" name="Slide Number Placeholder 3"/>
          <p:cNvSpPr>
            <a:spLocks noGrp="1"/>
          </p:cNvSpPr>
          <p:nvPr>
            <p:ph type="sldNum" sz="quarter" idx="5"/>
          </p:nvPr>
        </p:nvSpPr>
        <p:spPr/>
        <p:txBody>
          <a:bodyPr/>
          <a:lstStyle/>
          <a:p>
            <a:fld id="{46C43DAA-F358-4B4A-8F7D-4EDF815E2245}" type="slidenum">
              <a:rPr lang="en-US" smtClean="0"/>
              <a:t>22</a:t>
            </a:fld>
            <a:endParaRPr lang="en-US"/>
          </a:p>
        </p:txBody>
      </p:sp>
    </p:spTree>
    <p:extLst>
      <p:ext uri="{BB962C8B-B14F-4D97-AF65-F5344CB8AC3E}">
        <p14:creationId xmlns:p14="http://schemas.microsoft.com/office/powerpoint/2010/main" val="4889060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17148-6038-D417-A48F-97A8FE3A35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B02430-6C54-31A6-B5F5-1A83D942E5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ECD530-C735-0165-D295-6630867AFD6E}"/>
              </a:ext>
            </a:extLst>
          </p:cNvPr>
          <p:cNvSpPr>
            <a:spLocks noGrp="1"/>
          </p:cNvSpPr>
          <p:nvPr>
            <p:ph type="body" idx="1"/>
          </p:nvPr>
        </p:nvSpPr>
        <p:spPr/>
        <p:txBody>
          <a:bodyPr/>
          <a:lstStyle/>
          <a:p>
            <a:r>
              <a:rPr lang="en-US" dirty="0"/>
              <a:t>First, to provide some context to my results before we dive in today, those of you familiar with machine learning will be well acquainted with the training, validation, and test set process for model evaluation. After we train models, we select the best model using held out resamples called validation sets, and then use a different group of held out resamples called test sets to perform our final model evaluation. This is because our training and validation process is iterative – information that I get back on how my model is performing in validation leads me to make improvements to my model design. For example, I might decide to change how I’m calculating a certain feature or remove features that have high missingness to see if that improves my model performance. This continuous adjustment may result in a model that performs better in our validation sets than it would on unseen data – this overly optimistic assessment of performance is optimization bias. Therefore, it’s crucial to perform an unbiased evaluation of final model performance using test set data which has not been used to develop the model, especially because we want features from this model to be used in future implementation work – so we want to be confident that they are actually useful!</a:t>
            </a:r>
          </a:p>
          <a:p>
            <a:endParaRPr lang="en-US" dirty="0"/>
          </a:p>
          <a:p>
            <a:r>
              <a:rPr lang="en-US" dirty="0"/>
              <a:t>Today I will be presenting data from our 300 validation sets derived from our 10 x 30 cross-validation design. This is because I am still in the model development stage – there are still more features I’d like to try out and some tweaks I’d like to make, so it wouldn’t be appropriate to carry out test set evaluation at this time.</a:t>
            </a:r>
          </a:p>
          <a:p>
            <a:endParaRPr lang="en-US" dirty="0"/>
          </a:p>
          <a:p>
            <a:r>
              <a:rPr lang="en-US" dirty="0"/>
              <a:t>We might still be seeing a little bit of optimization bias in these results, but we are optimistic (no pun intended) that this will be offset through the grouped nested cross-validation technique we are using.</a:t>
            </a:r>
          </a:p>
        </p:txBody>
      </p:sp>
      <p:sp>
        <p:nvSpPr>
          <p:cNvPr id="4" name="Slide Number Placeholder 3">
            <a:extLst>
              <a:ext uri="{FF2B5EF4-FFF2-40B4-BE49-F238E27FC236}">
                <a16:creationId xmlns:a16="http://schemas.microsoft.com/office/drawing/2014/main" id="{8B587C62-48E8-1528-95BF-FB43E1165D5C}"/>
              </a:ext>
            </a:extLst>
          </p:cNvPr>
          <p:cNvSpPr>
            <a:spLocks noGrp="1"/>
          </p:cNvSpPr>
          <p:nvPr>
            <p:ph type="sldNum" sz="quarter" idx="5"/>
          </p:nvPr>
        </p:nvSpPr>
        <p:spPr/>
        <p:txBody>
          <a:bodyPr/>
          <a:lstStyle/>
          <a:p>
            <a:fld id="{46C43DAA-F358-4B4A-8F7D-4EDF815E2245}" type="slidenum">
              <a:rPr lang="en-US" smtClean="0"/>
              <a:t>24</a:t>
            </a:fld>
            <a:endParaRPr lang="en-US"/>
          </a:p>
        </p:txBody>
      </p:sp>
    </p:spTree>
    <p:extLst>
      <p:ext uri="{BB962C8B-B14F-4D97-AF65-F5344CB8AC3E}">
        <p14:creationId xmlns:p14="http://schemas.microsoft.com/office/powerpoint/2010/main" val="18927439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75EC7-99FD-6F27-4E83-1FE303327D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259910-77F3-9374-1E6A-2CF2C1C704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BF9BED-F9DA-E270-442D-C3B513F8E0C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6C23F17-6E9C-03B0-6457-3094EF0219DE}"/>
              </a:ext>
            </a:extLst>
          </p:cNvPr>
          <p:cNvSpPr>
            <a:spLocks noGrp="1"/>
          </p:cNvSpPr>
          <p:nvPr>
            <p:ph type="sldNum" sz="quarter" idx="5"/>
          </p:nvPr>
        </p:nvSpPr>
        <p:spPr/>
        <p:txBody>
          <a:bodyPr/>
          <a:lstStyle/>
          <a:p>
            <a:fld id="{46C43DAA-F358-4B4A-8F7D-4EDF815E2245}" type="slidenum">
              <a:rPr lang="en-US" smtClean="0"/>
              <a:t>25</a:t>
            </a:fld>
            <a:endParaRPr lang="en-US"/>
          </a:p>
        </p:txBody>
      </p:sp>
    </p:spTree>
    <p:extLst>
      <p:ext uri="{BB962C8B-B14F-4D97-AF65-F5344CB8AC3E}">
        <p14:creationId xmlns:p14="http://schemas.microsoft.com/office/powerpoint/2010/main" val="20383883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971047-5F01-8D23-2B42-427C813BBA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B5020F-659C-0A0C-57E0-5096C3A45A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57FB1D-90A7-D235-2A8F-9D2B47C2D12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Subgroups defined on personal individual characteristics divided to reflect coarse dichotomies of groups which experience relatively increased and decreased societal privilege</a:t>
            </a:r>
          </a:p>
          <a:p>
            <a:endParaRPr lang="en-US" dirty="0"/>
          </a:p>
        </p:txBody>
      </p:sp>
      <p:sp>
        <p:nvSpPr>
          <p:cNvPr id="4" name="Slide Number Placeholder 3">
            <a:extLst>
              <a:ext uri="{FF2B5EF4-FFF2-40B4-BE49-F238E27FC236}">
                <a16:creationId xmlns:a16="http://schemas.microsoft.com/office/drawing/2014/main" id="{D574D1D3-3A61-F7AC-FE7F-D61D99C8BC84}"/>
              </a:ext>
            </a:extLst>
          </p:cNvPr>
          <p:cNvSpPr>
            <a:spLocks noGrp="1"/>
          </p:cNvSpPr>
          <p:nvPr>
            <p:ph type="sldNum" sz="quarter" idx="5"/>
          </p:nvPr>
        </p:nvSpPr>
        <p:spPr/>
        <p:txBody>
          <a:bodyPr/>
          <a:lstStyle/>
          <a:p>
            <a:fld id="{46C43DAA-F358-4B4A-8F7D-4EDF815E2245}" type="slidenum">
              <a:rPr lang="en-US" smtClean="0"/>
              <a:t>26</a:t>
            </a:fld>
            <a:endParaRPr lang="en-US"/>
          </a:p>
        </p:txBody>
      </p:sp>
    </p:spTree>
    <p:extLst>
      <p:ext uri="{BB962C8B-B14F-4D97-AF65-F5344CB8AC3E}">
        <p14:creationId xmlns:p14="http://schemas.microsoft.com/office/powerpoint/2010/main" val="36036000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8B78DB-BE18-FC6E-ECF5-C418F991DA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6C30E0-220A-1055-C584-E70A090CE9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509D4F-64D9-80AE-BDC7-FF5F6108B4A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Subgroups defined on personal individual characteristics divided to reflect coarse dichotomies of groups which experience relatively increased and decreased societal privilege</a:t>
            </a:r>
          </a:p>
          <a:p>
            <a:endParaRPr lang="en-US" dirty="0"/>
          </a:p>
        </p:txBody>
      </p:sp>
      <p:sp>
        <p:nvSpPr>
          <p:cNvPr id="4" name="Slide Number Placeholder 3">
            <a:extLst>
              <a:ext uri="{FF2B5EF4-FFF2-40B4-BE49-F238E27FC236}">
                <a16:creationId xmlns:a16="http://schemas.microsoft.com/office/drawing/2014/main" id="{85FC995E-ADBC-3D35-6DD5-45D18597FDA9}"/>
              </a:ext>
            </a:extLst>
          </p:cNvPr>
          <p:cNvSpPr>
            <a:spLocks noGrp="1"/>
          </p:cNvSpPr>
          <p:nvPr>
            <p:ph type="sldNum" sz="quarter" idx="5"/>
          </p:nvPr>
        </p:nvSpPr>
        <p:spPr/>
        <p:txBody>
          <a:bodyPr/>
          <a:lstStyle/>
          <a:p>
            <a:fld id="{46C43DAA-F358-4B4A-8F7D-4EDF815E2245}" type="slidenum">
              <a:rPr lang="en-US" smtClean="0"/>
              <a:t>27</a:t>
            </a:fld>
            <a:endParaRPr lang="en-US"/>
          </a:p>
        </p:txBody>
      </p:sp>
    </p:spTree>
    <p:extLst>
      <p:ext uri="{BB962C8B-B14F-4D97-AF65-F5344CB8AC3E}">
        <p14:creationId xmlns:p14="http://schemas.microsoft.com/office/powerpoint/2010/main" val="37445761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630DE-6566-6A14-9DFA-708B4715D0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2CB55A-3E07-9A30-66BF-D6EF83CF83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1CED4A-4850-32B6-289F-2C74E23A6C5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Subgroups defined on personal individual characteristics divided to reflect coarse dichotomies of groups which experience relatively increased and decreased societal privilege</a:t>
            </a:r>
          </a:p>
          <a:p>
            <a:endParaRPr lang="en-US" dirty="0"/>
          </a:p>
        </p:txBody>
      </p:sp>
      <p:sp>
        <p:nvSpPr>
          <p:cNvPr id="4" name="Slide Number Placeholder 3">
            <a:extLst>
              <a:ext uri="{FF2B5EF4-FFF2-40B4-BE49-F238E27FC236}">
                <a16:creationId xmlns:a16="http://schemas.microsoft.com/office/drawing/2014/main" id="{208814AF-27BC-F6D4-5514-F210931F6AAC}"/>
              </a:ext>
            </a:extLst>
          </p:cNvPr>
          <p:cNvSpPr>
            <a:spLocks noGrp="1"/>
          </p:cNvSpPr>
          <p:nvPr>
            <p:ph type="sldNum" sz="quarter" idx="5"/>
          </p:nvPr>
        </p:nvSpPr>
        <p:spPr/>
        <p:txBody>
          <a:bodyPr/>
          <a:lstStyle/>
          <a:p>
            <a:fld id="{46C43DAA-F358-4B4A-8F7D-4EDF815E2245}" type="slidenum">
              <a:rPr lang="en-US" smtClean="0"/>
              <a:t>28</a:t>
            </a:fld>
            <a:endParaRPr lang="en-US"/>
          </a:p>
        </p:txBody>
      </p:sp>
    </p:spTree>
    <p:extLst>
      <p:ext uri="{BB962C8B-B14F-4D97-AF65-F5344CB8AC3E}">
        <p14:creationId xmlns:p14="http://schemas.microsoft.com/office/powerpoint/2010/main" val="28496283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00A65-19B0-3A30-0213-6AF5FE11F3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A33681-BE0E-304E-D918-077A27C332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367E8C-DD4C-41B2-6DB1-9BBD59CD039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Subgroups defined on personal individual characteristics divided to reflect coarse dichotomies of groups which experience relatively increased and decreased societal privilege</a:t>
            </a:r>
          </a:p>
          <a:p>
            <a:endParaRPr lang="en-US" dirty="0"/>
          </a:p>
        </p:txBody>
      </p:sp>
      <p:sp>
        <p:nvSpPr>
          <p:cNvPr id="4" name="Slide Number Placeholder 3">
            <a:extLst>
              <a:ext uri="{FF2B5EF4-FFF2-40B4-BE49-F238E27FC236}">
                <a16:creationId xmlns:a16="http://schemas.microsoft.com/office/drawing/2014/main" id="{BACAB461-35B8-8FC4-67B9-6CB3887A0456}"/>
              </a:ext>
            </a:extLst>
          </p:cNvPr>
          <p:cNvSpPr>
            <a:spLocks noGrp="1"/>
          </p:cNvSpPr>
          <p:nvPr>
            <p:ph type="sldNum" sz="quarter" idx="5"/>
          </p:nvPr>
        </p:nvSpPr>
        <p:spPr/>
        <p:txBody>
          <a:bodyPr/>
          <a:lstStyle/>
          <a:p>
            <a:fld id="{46C43DAA-F358-4B4A-8F7D-4EDF815E2245}" type="slidenum">
              <a:rPr lang="en-US" smtClean="0"/>
              <a:t>29</a:t>
            </a:fld>
            <a:endParaRPr lang="en-US"/>
          </a:p>
        </p:txBody>
      </p:sp>
    </p:spTree>
    <p:extLst>
      <p:ext uri="{BB962C8B-B14F-4D97-AF65-F5344CB8AC3E}">
        <p14:creationId xmlns:p14="http://schemas.microsoft.com/office/powerpoint/2010/main" val="3588515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Model calibration is the process of fine-tuning model predictions to more closely align with the true likelihood of a given outcome (improve trust in model predictions)</a:t>
            </a:r>
          </a:p>
          <a:p>
            <a:endParaRPr lang="en-US" dirty="0"/>
          </a:p>
        </p:txBody>
      </p:sp>
      <p:sp>
        <p:nvSpPr>
          <p:cNvPr id="4" name="Slide Number Placeholder 3"/>
          <p:cNvSpPr>
            <a:spLocks noGrp="1"/>
          </p:cNvSpPr>
          <p:nvPr>
            <p:ph type="sldNum" sz="quarter" idx="5"/>
          </p:nvPr>
        </p:nvSpPr>
        <p:spPr/>
        <p:txBody>
          <a:bodyPr/>
          <a:lstStyle/>
          <a:p>
            <a:fld id="{46C43DAA-F358-4B4A-8F7D-4EDF815E2245}" type="slidenum">
              <a:rPr lang="en-US" smtClean="0"/>
              <a:t>32</a:t>
            </a:fld>
            <a:endParaRPr lang="en-US"/>
          </a:p>
        </p:txBody>
      </p:sp>
    </p:spTree>
    <p:extLst>
      <p:ext uri="{BB962C8B-B14F-4D97-AF65-F5344CB8AC3E}">
        <p14:creationId xmlns:p14="http://schemas.microsoft.com/office/powerpoint/2010/main" val="34150878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4FFA0A-69BE-88A1-3832-983F28EE6A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26CB66-9080-43CF-BC90-0F5778BA61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5B6C15-57F0-863A-392D-A43F199830D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Subgroups defined on personal individual characteristics divided to reflect coarse dichotomies of groups which experience relatively increased and decreased societal privilege</a:t>
            </a:r>
          </a:p>
          <a:p>
            <a:endParaRPr lang="en-US" dirty="0"/>
          </a:p>
        </p:txBody>
      </p:sp>
      <p:sp>
        <p:nvSpPr>
          <p:cNvPr id="4" name="Slide Number Placeholder 3">
            <a:extLst>
              <a:ext uri="{FF2B5EF4-FFF2-40B4-BE49-F238E27FC236}">
                <a16:creationId xmlns:a16="http://schemas.microsoft.com/office/drawing/2014/main" id="{0DB03A6C-BA8E-F1C0-EACD-727C738E9CC1}"/>
              </a:ext>
            </a:extLst>
          </p:cNvPr>
          <p:cNvSpPr>
            <a:spLocks noGrp="1"/>
          </p:cNvSpPr>
          <p:nvPr>
            <p:ph type="sldNum" sz="quarter" idx="5"/>
          </p:nvPr>
        </p:nvSpPr>
        <p:spPr/>
        <p:txBody>
          <a:bodyPr/>
          <a:lstStyle/>
          <a:p>
            <a:fld id="{46C43DAA-F358-4B4A-8F7D-4EDF815E2245}" type="slidenum">
              <a:rPr lang="en-US" smtClean="0"/>
              <a:t>33</a:t>
            </a:fld>
            <a:endParaRPr lang="en-US"/>
          </a:p>
        </p:txBody>
      </p:sp>
    </p:spTree>
    <p:extLst>
      <p:ext uri="{BB962C8B-B14F-4D97-AF65-F5344CB8AC3E}">
        <p14:creationId xmlns:p14="http://schemas.microsoft.com/office/powerpoint/2010/main" val="2727881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FA8CF-D316-A7AC-4E78-24CECD58C5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93C7FF-B59A-67C5-F830-C3AB67AE0F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8547F3-4393-82EE-6BC3-BAA96DECC7CE}"/>
              </a:ext>
            </a:extLst>
          </p:cNvPr>
          <p:cNvSpPr>
            <a:spLocks noGrp="1"/>
          </p:cNvSpPr>
          <p:nvPr>
            <p:ph type="body" idx="1"/>
          </p:nvPr>
        </p:nvSpPr>
        <p:spPr/>
        <p:txBody>
          <a:bodyPr/>
          <a:lstStyle/>
          <a:p>
            <a:r>
              <a:rPr lang="en-US" dirty="0"/>
              <a:t>About 29.5 adults in the United States met diagnostic criteria for alcohol use disorder, or AUD, in 2022. That’s about 1 in 10 adults!  Of these individuals, some will go on to experience what’s called “natural recovery”, or improvement without intervention. Their patterns of heavy or frequent drinking will resolve on their own. Yet for others, AUD will present as a chronic, relapsing disorder, marked by periods of recovery interspersed with returns back to harmful use.</a:t>
            </a:r>
          </a:p>
        </p:txBody>
      </p:sp>
      <p:sp>
        <p:nvSpPr>
          <p:cNvPr id="4" name="Slide Number Placeholder 3">
            <a:extLst>
              <a:ext uri="{FF2B5EF4-FFF2-40B4-BE49-F238E27FC236}">
                <a16:creationId xmlns:a16="http://schemas.microsoft.com/office/drawing/2014/main" id="{7C2B54AB-4F5C-6495-B48C-F70EEA24C114}"/>
              </a:ext>
            </a:extLst>
          </p:cNvPr>
          <p:cNvSpPr>
            <a:spLocks noGrp="1"/>
          </p:cNvSpPr>
          <p:nvPr>
            <p:ph type="sldNum" sz="quarter" idx="5"/>
          </p:nvPr>
        </p:nvSpPr>
        <p:spPr/>
        <p:txBody>
          <a:bodyPr/>
          <a:lstStyle/>
          <a:p>
            <a:fld id="{46C43DAA-F358-4B4A-8F7D-4EDF815E2245}" type="slidenum">
              <a:rPr lang="en-US" smtClean="0"/>
              <a:t>4</a:t>
            </a:fld>
            <a:endParaRPr lang="en-US"/>
          </a:p>
        </p:txBody>
      </p:sp>
    </p:spTree>
    <p:extLst>
      <p:ext uri="{BB962C8B-B14F-4D97-AF65-F5344CB8AC3E}">
        <p14:creationId xmlns:p14="http://schemas.microsoft.com/office/powerpoint/2010/main" val="6107987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0C755-066A-BE78-C5A1-C28DE2504E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4BCC30-6BC8-4A89-F170-18255604B7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32B004-7BA1-5B08-92AF-8B517CCA42D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Subgroups defined on personal individual characteristics divided to reflect coarse dichotomies of groups which experience relatively increased and decreased societal privilege</a:t>
            </a:r>
          </a:p>
          <a:p>
            <a:endParaRPr lang="en-US" dirty="0"/>
          </a:p>
        </p:txBody>
      </p:sp>
      <p:sp>
        <p:nvSpPr>
          <p:cNvPr id="4" name="Slide Number Placeholder 3">
            <a:extLst>
              <a:ext uri="{FF2B5EF4-FFF2-40B4-BE49-F238E27FC236}">
                <a16:creationId xmlns:a16="http://schemas.microsoft.com/office/drawing/2014/main" id="{2DAAB10D-380A-F271-6F72-9A2BDEF0F280}"/>
              </a:ext>
            </a:extLst>
          </p:cNvPr>
          <p:cNvSpPr>
            <a:spLocks noGrp="1"/>
          </p:cNvSpPr>
          <p:nvPr>
            <p:ph type="sldNum" sz="quarter" idx="5"/>
          </p:nvPr>
        </p:nvSpPr>
        <p:spPr/>
        <p:txBody>
          <a:bodyPr/>
          <a:lstStyle/>
          <a:p>
            <a:fld id="{46C43DAA-F358-4B4A-8F7D-4EDF815E2245}" type="slidenum">
              <a:rPr lang="en-US" smtClean="0"/>
              <a:t>34</a:t>
            </a:fld>
            <a:endParaRPr lang="en-US"/>
          </a:p>
        </p:txBody>
      </p:sp>
    </p:spTree>
    <p:extLst>
      <p:ext uri="{BB962C8B-B14F-4D97-AF65-F5344CB8AC3E}">
        <p14:creationId xmlns:p14="http://schemas.microsoft.com/office/powerpoint/2010/main" val="6311308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373A3C"/>
              </a:solidFill>
              <a:effectLst/>
              <a:latin typeface="Source Sans Pro" panose="020B0503030403020204" pitchFamily="34" charset="0"/>
            </a:endParaRPr>
          </a:p>
          <a:p>
            <a:endParaRPr lang="en-US" b="0" i="0" dirty="0">
              <a:solidFill>
                <a:srgbClr val="373A3C"/>
              </a:solidFill>
              <a:effectLst/>
              <a:latin typeface="Source Sans Pro" panose="020B0503030403020204" pitchFamily="34" charset="0"/>
            </a:endParaRPr>
          </a:p>
          <a:p>
            <a:r>
              <a:rPr lang="en-US" b="0" i="0" dirty="0">
                <a:solidFill>
                  <a:srgbClr val="373A3C"/>
                </a:solidFill>
                <a:effectLst/>
                <a:latin typeface="Source Sans Pro" panose="020B0503030403020204" pitchFamily="34" charset="0"/>
              </a:rPr>
              <a:t>Outside of recruiting a more diverse sample in future studies, one potential solution is to synthetically up-sample cases of the minority class (in this case, non-white participants) such that the model has more data on which to base its predictions</a:t>
            </a:r>
          </a:p>
          <a:p>
            <a:endParaRPr lang="en-US" b="0" i="0" dirty="0">
              <a:solidFill>
                <a:srgbClr val="373A3C"/>
              </a:solidFill>
              <a:effectLst/>
              <a:latin typeface="Source Sans Pro" panose="020B0503030403020204" pitchFamily="34" charset="0"/>
            </a:endParaRPr>
          </a:p>
          <a:p>
            <a:r>
              <a:rPr lang="en-US" b="0" i="0" dirty="0">
                <a:solidFill>
                  <a:srgbClr val="373A3C"/>
                </a:solidFill>
                <a:effectLst/>
                <a:latin typeface="Source Sans Pro" panose="020B0503030403020204" pitchFamily="34" charset="0"/>
              </a:rPr>
              <a:t>If maintaining a top-down approach to feature selection from the literature is a primary goal, more research will need to be done to create a better understanding of AUD experiences and recovery for specific groups who have historically been under-studied in this area</a:t>
            </a:r>
          </a:p>
          <a:p>
            <a:endParaRPr lang="en-US" b="0" i="0" dirty="0">
              <a:solidFill>
                <a:srgbClr val="373A3C"/>
              </a:solidFill>
              <a:effectLst/>
              <a:latin typeface="Source Sans Pro" panose="020B0503030403020204" pitchFamily="34" charset="0"/>
            </a:endParaRPr>
          </a:p>
          <a:p>
            <a:r>
              <a:rPr lang="en-US" b="0" i="0" dirty="0">
                <a:solidFill>
                  <a:srgbClr val="373A3C"/>
                </a:solidFill>
                <a:effectLst/>
                <a:latin typeface="Source Sans Pro" panose="020B0503030403020204" pitchFamily="34" charset="0"/>
              </a:rPr>
              <a:t>Alternatively, bottom-up approaches, such as allowing an algorithm to identify patterns in the data that are most predictive of lapse, may get around issues of bringing in biased features from the literature. </a:t>
            </a:r>
          </a:p>
          <a:p>
            <a:endParaRPr lang="en-US" b="0" i="0" dirty="0">
              <a:solidFill>
                <a:srgbClr val="373A3C"/>
              </a:solidFill>
              <a:effectLst/>
              <a:latin typeface="Source Sans Pro" panose="020B0503030403020204" pitchFamily="34" charset="0"/>
            </a:endParaRPr>
          </a:p>
          <a:p>
            <a:endParaRPr lang="en-US" b="0" i="0" dirty="0">
              <a:solidFill>
                <a:srgbClr val="373A3C"/>
              </a:solidFill>
              <a:effectLst/>
              <a:latin typeface="Source Sans Pro" panose="020B0503030403020204" pitchFamily="34" charset="0"/>
            </a:endParaRPr>
          </a:p>
          <a:p>
            <a:r>
              <a:rPr lang="en-US" b="0" i="0" dirty="0">
                <a:solidFill>
                  <a:srgbClr val="373A3C"/>
                </a:solidFill>
                <a:effectLst/>
                <a:latin typeface="Source Sans Pro" panose="020B0503030403020204" pitchFamily="34" charset="0"/>
              </a:rPr>
              <a:t>While it is important to consider ways to remedy this in our model so that it may be able to be equitably used in the real-world, it is also important to note that the goal of this work is not to suggest that quantitative definitions of fairness are sufficient to fix deeply rooted issues of societal injustice</a:t>
            </a:r>
            <a:endParaRPr lang="en-US" dirty="0"/>
          </a:p>
        </p:txBody>
      </p:sp>
      <p:sp>
        <p:nvSpPr>
          <p:cNvPr id="4" name="Slide Number Placeholder 3"/>
          <p:cNvSpPr>
            <a:spLocks noGrp="1"/>
          </p:cNvSpPr>
          <p:nvPr>
            <p:ph type="sldNum" sz="quarter" idx="5"/>
          </p:nvPr>
        </p:nvSpPr>
        <p:spPr/>
        <p:txBody>
          <a:bodyPr/>
          <a:lstStyle/>
          <a:p>
            <a:fld id="{46C43DAA-F358-4B4A-8F7D-4EDF815E2245}" type="slidenum">
              <a:rPr lang="en-US" smtClean="0"/>
              <a:t>35</a:t>
            </a:fld>
            <a:endParaRPr lang="en-US"/>
          </a:p>
        </p:txBody>
      </p:sp>
    </p:spTree>
    <p:extLst>
      <p:ext uri="{BB962C8B-B14F-4D97-AF65-F5344CB8AC3E}">
        <p14:creationId xmlns:p14="http://schemas.microsoft.com/office/powerpoint/2010/main" val="8198012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3A3C"/>
                </a:solidFill>
                <a:effectLst/>
                <a:latin typeface="Source Sans Pro" panose="020B0503030403020204" pitchFamily="34" charset="0"/>
              </a:rPr>
              <a:t>This study is an important step forward in building a model using geolocation data to predict next-day lapse back to drinking in individuals with a diagnosis of AUD and a recovery goal of abstinence. However, there are several limitations to this work</a:t>
            </a:r>
            <a:endParaRPr lang="en-US" dirty="0"/>
          </a:p>
        </p:txBody>
      </p:sp>
      <p:sp>
        <p:nvSpPr>
          <p:cNvPr id="4" name="Slide Number Placeholder 3"/>
          <p:cNvSpPr>
            <a:spLocks noGrp="1"/>
          </p:cNvSpPr>
          <p:nvPr>
            <p:ph type="sldNum" sz="quarter" idx="5"/>
          </p:nvPr>
        </p:nvSpPr>
        <p:spPr/>
        <p:txBody>
          <a:bodyPr/>
          <a:lstStyle/>
          <a:p>
            <a:fld id="{46C43DAA-F358-4B4A-8F7D-4EDF815E2245}" type="slidenum">
              <a:rPr lang="en-US" smtClean="0"/>
              <a:t>36</a:t>
            </a:fld>
            <a:endParaRPr lang="en-US"/>
          </a:p>
        </p:txBody>
      </p:sp>
    </p:spTree>
    <p:extLst>
      <p:ext uri="{BB962C8B-B14F-4D97-AF65-F5344CB8AC3E}">
        <p14:creationId xmlns:p14="http://schemas.microsoft.com/office/powerpoint/2010/main" val="9362292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C43DAA-F358-4B4A-8F7D-4EDF815E2245}" type="slidenum">
              <a:rPr lang="en-US" smtClean="0"/>
              <a:t>39</a:t>
            </a:fld>
            <a:endParaRPr lang="en-US"/>
          </a:p>
        </p:txBody>
      </p:sp>
    </p:spTree>
    <p:extLst>
      <p:ext uri="{BB962C8B-B14F-4D97-AF65-F5344CB8AC3E}">
        <p14:creationId xmlns:p14="http://schemas.microsoft.com/office/powerpoint/2010/main" val="28249725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2543A-275C-AB66-54AD-B223253723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E67A8C-49FF-9C2C-25AD-C45F500E02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51A1A1-20ED-D08E-E16C-3322625BA357}"/>
              </a:ext>
            </a:extLst>
          </p:cNvPr>
          <p:cNvSpPr>
            <a:spLocks noGrp="1"/>
          </p:cNvSpPr>
          <p:nvPr>
            <p:ph type="body" idx="1"/>
          </p:nvPr>
        </p:nvSpPr>
        <p:spPr/>
        <p:txBody>
          <a:bodyPr/>
          <a:lstStyle/>
          <a:p>
            <a:r>
              <a:rPr lang="en-US" dirty="0"/>
              <a:t>Participants completed a baseline measure of demographics and other constructs relevant to lapse at the screening visit, which will be used both for model building and for fairness assessments</a:t>
            </a:r>
          </a:p>
        </p:txBody>
      </p:sp>
      <p:sp>
        <p:nvSpPr>
          <p:cNvPr id="4" name="Slide Number Placeholder 3">
            <a:extLst>
              <a:ext uri="{FF2B5EF4-FFF2-40B4-BE49-F238E27FC236}">
                <a16:creationId xmlns:a16="http://schemas.microsoft.com/office/drawing/2014/main" id="{7ABF1493-BC6A-69F7-A346-05B492E49DA3}"/>
              </a:ext>
            </a:extLst>
          </p:cNvPr>
          <p:cNvSpPr>
            <a:spLocks noGrp="1"/>
          </p:cNvSpPr>
          <p:nvPr>
            <p:ph type="sldNum" sz="quarter" idx="5"/>
          </p:nvPr>
        </p:nvSpPr>
        <p:spPr/>
        <p:txBody>
          <a:bodyPr/>
          <a:lstStyle/>
          <a:p>
            <a:fld id="{46C43DAA-F358-4B4A-8F7D-4EDF815E2245}" type="slidenum">
              <a:rPr lang="en-US" smtClean="0"/>
              <a:t>40</a:t>
            </a:fld>
            <a:endParaRPr lang="en-US"/>
          </a:p>
        </p:txBody>
      </p:sp>
    </p:spTree>
    <p:extLst>
      <p:ext uri="{BB962C8B-B14F-4D97-AF65-F5344CB8AC3E}">
        <p14:creationId xmlns:p14="http://schemas.microsoft.com/office/powerpoint/2010/main" val="4637611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1506B-31F0-7E92-09BB-4450539E9E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D6A826-3076-22D7-5053-39177F32A8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D6FC65-0E67-F42F-2D3A-0BB7D1B830BC}"/>
              </a:ext>
            </a:extLst>
          </p:cNvPr>
          <p:cNvSpPr>
            <a:spLocks noGrp="1"/>
          </p:cNvSpPr>
          <p:nvPr>
            <p:ph type="body" idx="1"/>
          </p:nvPr>
        </p:nvSpPr>
        <p:spPr/>
        <p:txBody>
          <a:bodyPr/>
          <a:lstStyle/>
          <a:p>
            <a:r>
              <a:rPr lang="en-US" dirty="0"/>
              <a:t>Participants completed a baseline measure of demographics and other constructs relevant to lapse at the screening visit, which will be used both for model building and for fairness assessments</a:t>
            </a:r>
          </a:p>
        </p:txBody>
      </p:sp>
      <p:sp>
        <p:nvSpPr>
          <p:cNvPr id="4" name="Slide Number Placeholder 3">
            <a:extLst>
              <a:ext uri="{FF2B5EF4-FFF2-40B4-BE49-F238E27FC236}">
                <a16:creationId xmlns:a16="http://schemas.microsoft.com/office/drawing/2014/main" id="{C4C53A2F-915B-1188-60B5-173C3AFEF219}"/>
              </a:ext>
            </a:extLst>
          </p:cNvPr>
          <p:cNvSpPr>
            <a:spLocks noGrp="1"/>
          </p:cNvSpPr>
          <p:nvPr>
            <p:ph type="sldNum" sz="quarter" idx="5"/>
          </p:nvPr>
        </p:nvSpPr>
        <p:spPr/>
        <p:txBody>
          <a:bodyPr/>
          <a:lstStyle/>
          <a:p>
            <a:fld id="{46C43DAA-F358-4B4A-8F7D-4EDF815E2245}" type="slidenum">
              <a:rPr lang="en-US" smtClean="0"/>
              <a:t>41</a:t>
            </a:fld>
            <a:endParaRPr lang="en-US"/>
          </a:p>
        </p:txBody>
      </p:sp>
    </p:spTree>
    <p:extLst>
      <p:ext uri="{BB962C8B-B14F-4D97-AF65-F5344CB8AC3E}">
        <p14:creationId xmlns:p14="http://schemas.microsoft.com/office/powerpoint/2010/main" val="1963152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B1F6F-5642-A2E3-C9E0-88C7D820CD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ABDC73-115A-40FF-3941-5B8CEDD19C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5818F2-9AAE-9D83-0932-9D4BE3A1854E}"/>
              </a:ext>
            </a:extLst>
          </p:cNvPr>
          <p:cNvSpPr>
            <a:spLocks noGrp="1"/>
          </p:cNvSpPr>
          <p:nvPr>
            <p:ph type="body" idx="1"/>
          </p:nvPr>
        </p:nvSpPr>
        <p:spPr/>
        <p:txBody>
          <a:bodyPr/>
          <a:lstStyle/>
          <a:p>
            <a:r>
              <a:rPr lang="en-US" dirty="0"/>
              <a:t>For these individuals, continued monitoring may be beneficial in helping to maintain recovery goals as well as identify potential precipitants to lapse, which are single instances of goal inconsistent use that may lead to relapse.</a:t>
            </a:r>
          </a:p>
          <a:p>
            <a:endParaRPr lang="en-US" dirty="0"/>
          </a:p>
          <a:p>
            <a:r>
              <a:rPr lang="en-US" dirty="0"/>
              <a:t>But, how can we offer continued monitoring to people in a way that is both scalable and sustainable? One way we might be able to do this is by using both personal sensing data and machine learning.</a:t>
            </a:r>
          </a:p>
          <a:p>
            <a:endParaRPr lang="en-US" dirty="0"/>
          </a:p>
          <a:p>
            <a:r>
              <a:rPr lang="en-US" b="0" i="0" dirty="0">
                <a:solidFill>
                  <a:srgbClr val="373A3C"/>
                </a:solidFill>
                <a:effectLst/>
                <a:latin typeface="Source Sans Pro" panose="020B0503030403020204" pitchFamily="34" charset="0"/>
              </a:rPr>
              <a:t>Personal sensing data are data derived via embedded sensors in technology such as smartphones, smartwatches, or wearables. These devices are everywhere, and so one benefit of harnessing their data is that we already know that this type of data collection is unobtrusive and wouldn’t require individuals to change anything about their daily routines. This suggests that data could feasibly be collected long-term and will also be ecologically valid. When paired with machine learning models, statistical patterns connecting antecedents to lapse derived from these data (e.g., changes in mood, difficulty with close social connections, proximity to risky locations) to true lapse events can be uncovered. This is the foundation for the development of the model that I’ll be talking about today.</a:t>
            </a:r>
            <a:endParaRPr lang="en-US" dirty="0"/>
          </a:p>
        </p:txBody>
      </p:sp>
      <p:sp>
        <p:nvSpPr>
          <p:cNvPr id="4" name="Slide Number Placeholder 3">
            <a:extLst>
              <a:ext uri="{FF2B5EF4-FFF2-40B4-BE49-F238E27FC236}">
                <a16:creationId xmlns:a16="http://schemas.microsoft.com/office/drawing/2014/main" id="{C7CA1394-F38E-AC7C-11F1-46C4BF9F53E6}"/>
              </a:ext>
            </a:extLst>
          </p:cNvPr>
          <p:cNvSpPr>
            <a:spLocks noGrp="1"/>
          </p:cNvSpPr>
          <p:nvPr>
            <p:ph type="sldNum" sz="quarter" idx="5"/>
          </p:nvPr>
        </p:nvSpPr>
        <p:spPr/>
        <p:txBody>
          <a:bodyPr/>
          <a:lstStyle/>
          <a:p>
            <a:fld id="{46C43DAA-F358-4B4A-8F7D-4EDF815E2245}" type="slidenum">
              <a:rPr lang="en-US" smtClean="0"/>
              <a:t>5</a:t>
            </a:fld>
            <a:endParaRPr lang="en-US"/>
          </a:p>
        </p:txBody>
      </p:sp>
    </p:spTree>
    <p:extLst>
      <p:ext uri="{BB962C8B-B14F-4D97-AF65-F5344CB8AC3E}">
        <p14:creationId xmlns:p14="http://schemas.microsoft.com/office/powerpoint/2010/main" val="2422452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C0633-6682-D937-57D9-822460AC39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6A1ED5-A621-C4E5-50E3-88A7EFC525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1E105B-E305-0D86-9CE1-7F8B1D920D03}"/>
              </a:ext>
            </a:extLst>
          </p:cNvPr>
          <p:cNvSpPr>
            <a:spLocks noGrp="1"/>
          </p:cNvSpPr>
          <p:nvPr>
            <p:ph type="body" idx="1"/>
          </p:nvPr>
        </p:nvSpPr>
        <p:spPr/>
        <p:txBody>
          <a:bodyPr/>
          <a:lstStyle/>
          <a:p>
            <a:r>
              <a:rPr lang="en-US" b="0" i="0" dirty="0">
                <a:solidFill>
                  <a:srgbClr val="373A3C"/>
                </a:solidFill>
                <a:effectLst/>
                <a:latin typeface="Source Sans Pro" panose="020B0503030403020204" pitchFamily="34" charset="0"/>
              </a:rPr>
              <a:t>So, personal sensing offers us a wealth of information – so how to we decide what type of data to narrow in on? There are three boxes we’re trying to check when picking a data source.</a:t>
            </a:r>
          </a:p>
          <a:p>
            <a:endParaRPr lang="en-US" b="0" i="0" dirty="0">
              <a:solidFill>
                <a:srgbClr val="373A3C"/>
              </a:solidFill>
              <a:effectLst/>
              <a:latin typeface="Source Sans Pro" panose="020B0503030403020204" pitchFamily="34" charset="0"/>
            </a:endParaRPr>
          </a:p>
          <a:p>
            <a:r>
              <a:rPr lang="en-US" b="0" i="0" dirty="0">
                <a:solidFill>
                  <a:srgbClr val="373A3C"/>
                </a:solidFill>
                <a:effectLst/>
                <a:latin typeface="Source Sans Pro" panose="020B0503030403020204" pitchFamily="34" charset="0"/>
              </a:rPr>
              <a:t>Recovery and return to use are dynamic processes. Factors that contribute both to maintenance of recovery and return to use change from person-to-person and from moment-to-moment. A shift in social supports (e.g., a move, a break-up) may precede a lapse for one individual but not another. Time spent in locations where alcohol is available (e.g., bars, restaurants, concert venues) may precede a given lapse for another individual, but will not necessarily precede future lapses in that same individual. In order to best capture this fluidity, the ideal data type used within continuous risk monitoring systems should be able to provide a correspondingly appropriate level of granularity. </a:t>
            </a:r>
          </a:p>
          <a:p>
            <a:endParaRPr lang="en-US" b="0" i="0" dirty="0">
              <a:solidFill>
                <a:srgbClr val="373A3C"/>
              </a:solidFill>
              <a:effectLst/>
              <a:latin typeface="Source Sans Pro" panose="020B0503030403020204" pitchFamily="34" charset="0"/>
            </a:endParaRPr>
          </a:p>
          <a:p>
            <a:r>
              <a:rPr lang="en-US" b="0" i="0" dirty="0">
                <a:solidFill>
                  <a:srgbClr val="373A3C"/>
                </a:solidFill>
                <a:effectLst/>
                <a:latin typeface="Source Sans Pro" panose="020B0503030403020204" pitchFamily="34" charset="0"/>
              </a:rPr>
              <a:t>We also want to make sure that we are selecting a data type that is low burden and promotes sustained engagement. We want people to be able to use this to monitor their recovery in the long-term, in line with the idea that this system should help people who will have a chronic, relapsing experience of AUD. Ideally, it should relieve some of the cognitive burden of recovery that comes with constant self-monitoring.</a:t>
            </a:r>
          </a:p>
          <a:p>
            <a:endParaRPr lang="en-US" b="0" i="0" dirty="0">
              <a:solidFill>
                <a:srgbClr val="373A3C"/>
              </a:solidFill>
              <a:effectLst/>
              <a:latin typeface="Source Sans Pro" panose="020B0503030403020204" pitchFamily="34" charset="0"/>
            </a:endParaRPr>
          </a:p>
          <a:p>
            <a:r>
              <a:rPr lang="en-US" b="0" i="0" dirty="0">
                <a:solidFill>
                  <a:srgbClr val="373A3C"/>
                </a:solidFill>
                <a:effectLst/>
                <a:latin typeface="Source Sans Pro" panose="020B0503030403020204" pitchFamily="34" charset="0"/>
              </a:rPr>
              <a:t>Finally, we want to get data that maps onto theoretically-relevant constructs! We want our data source to yield clinically actionable intervention points so that we are not only assessing someone’s risk levels but can eventually communicate to them how they might modify their behavior to promote sustained recovery.</a:t>
            </a:r>
            <a:endParaRPr lang="en-US" dirty="0"/>
          </a:p>
        </p:txBody>
      </p:sp>
      <p:sp>
        <p:nvSpPr>
          <p:cNvPr id="4" name="Slide Number Placeholder 3">
            <a:extLst>
              <a:ext uri="{FF2B5EF4-FFF2-40B4-BE49-F238E27FC236}">
                <a16:creationId xmlns:a16="http://schemas.microsoft.com/office/drawing/2014/main" id="{922E7C0A-3B36-3D90-43B6-3F89462C832F}"/>
              </a:ext>
            </a:extLst>
          </p:cNvPr>
          <p:cNvSpPr>
            <a:spLocks noGrp="1"/>
          </p:cNvSpPr>
          <p:nvPr>
            <p:ph type="sldNum" sz="quarter" idx="5"/>
          </p:nvPr>
        </p:nvSpPr>
        <p:spPr/>
        <p:txBody>
          <a:bodyPr/>
          <a:lstStyle/>
          <a:p>
            <a:fld id="{46C43DAA-F358-4B4A-8F7D-4EDF815E2245}" type="slidenum">
              <a:rPr lang="en-US" smtClean="0"/>
              <a:t>6</a:t>
            </a:fld>
            <a:endParaRPr lang="en-US"/>
          </a:p>
        </p:txBody>
      </p:sp>
    </p:spTree>
    <p:extLst>
      <p:ext uri="{BB962C8B-B14F-4D97-AF65-F5344CB8AC3E}">
        <p14:creationId xmlns:p14="http://schemas.microsoft.com/office/powerpoint/2010/main" val="3117519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4B4534-DBD5-9DEC-56D8-8F0DD3F8B4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96F086-536F-6EB7-A717-658723BB24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86157A-356D-EB91-CAFE-0323E436B3B9}"/>
              </a:ext>
            </a:extLst>
          </p:cNvPr>
          <p:cNvSpPr>
            <a:spLocks noGrp="1"/>
          </p:cNvSpPr>
          <p:nvPr>
            <p:ph type="body" idx="1"/>
          </p:nvPr>
        </p:nvSpPr>
        <p:spPr/>
        <p:txBody>
          <a:bodyPr/>
          <a:lstStyle/>
          <a:p>
            <a:r>
              <a:rPr lang="en-US" b="0" i="0" dirty="0">
                <a:solidFill>
                  <a:srgbClr val="373A3C"/>
                </a:solidFill>
                <a:effectLst/>
                <a:latin typeface="Source Sans Pro" panose="020B0503030403020204" pitchFamily="34" charset="0"/>
              </a:rPr>
              <a:t>One source that checks all of these boxes is geolocation data.</a:t>
            </a:r>
          </a:p>
          <a:p>
            <a:endParaRPr lang="en-US" b="0" i="0" dirty="0">
              <a:solidFill>
                <a:srgbClr val="373A3C"/>
              </a:solidFill>
              <a:effectLst/>
              <a:latin typeface="Source Sans Pro" panose="020B0503030403020204" pitchFamily="34" charset="0"/>
            </a:endParaRPr>
          </a:p>
          <a:p>
            <a:r>
              <a:rPr lang="en-US" b="0" i="0" dirty="0">
                <a:solidFill>
                  <a:srgbClr val="373A3C"/>
                </a:solidFill>
                <a:effectLst/>
                <a:latin typeface="Source Sans Pro" panose="020B0503030403020204" pitchFamily="34" charset="0"/>
              </a:rPr>
              <a:t>Geolocation data consist of latitude and longitude coordinates and timestamps and can be sampled at regular intervals, meaning they’re well-position to match the fluidity of recovery.</a:t>
            </a:r>
          </a:p>
          <a:p>
            <a:endParaRPr lang="en-US" b="0" i="0" dirty="0">
              <a:solidFill>
                <a:srgbClr val="373A3C"/>
              </a:solidFill>
              <a:effectLst/>
              <a:latin typeface="Source Sans Pro" panose="020B0503030403020204" pitchFamily="34" charset="0"/>
            </a:endParaRPr>
          </a:p>
          <a:p>
            <a:r>
              <a:rPr lang="en-US" b="0" i="0" dirty="0">
                <a:solidFill>
                  <a:srgbClr val="373A3C"/>
                </a:solidFill>
                <a:effectLst/>
                <a:latin typeface="Source Sans Pro" panose="020B0503030403020204" pitchFamily="34" charset="0"/>
              </a:rPr>
              <a:t>Moreover, these data are collected using applications on smartphones with little to no input from the user beyond initial set-up. Many smartphones and smartwatches automatically collect these data by default. So, they’re also low burden.</a:t>
            </a:r>
          </a:p>
          <a:p>
            <a:endParaRPr lang="en-US" b="0" i="0" dirty="0">
              <a:solidFill>
                <a:srgbClr val="373A3C"/>
              </a:solidFill>
              <a:effectLst/>
              <a:latin typeface="Source Sans Pro" panose="020B0503030403020204" pitchFamily="34" charset="0"/>
            </a:endParaRPr>
          </a:p>
          <a:p>
            <a:r>
              <a:rPr lang="en-US" b="0" i="0" dirty="0">
                <a:solidFill>
                  <a:srgbClr val="373A3C"/>
                </a:solidFill>
                <a:effectLst/>
                <a:latin typeface="Source Sans Pro" panose="020B0503030403020204" pitchFamily="34" charset="0"/>
              </a:rPr>
              <a:t>And finally, the importance of location, such as environmental cues or one’s perceived riskiness of a setting, has been shown to play an important role in lapse. For example, high-risk situations are conceptualized as an immediate precursor to relapse in the relapse prevention model.</a:t>
            </a:r>
          </a:p>
          <a:p>
            <a:endParaRPr lang="en-US" b="0" i="0" dirty="0">
              <a:solidFill>
                <a:srgbClr val="373A3C"/>
              </a:solidFill>
              <a:effectLst/>
              <a:latin typeface="Source Sans Pro" panose="020B0503030403020204" pitchFamily="34" charset="0"/>
            </a:endParaRPr>
          </a:p>
          <a:p>
            <a:r>
              <a:rPr lang="en-US" b="0" i="0" dirty="0">
                <a:solidFill>
                  <a:srgbClr val="373A3C"/>
                </a:solidFill>
                <a:effectLst/>
                <a:latin typeface="Source Sans Pro" panose="020B0503030403020204" pitchFamily="34" charset="0"/>
              </a:rPr>
              <a:t>This link with lapse risk has translated into the integration of coping skills that target substance-associated contexts in several treatment strategies like mindfulness-based relapse prevention. These findings underscore not only the potential wealth of information relating to lapse risk that an individual’s location can provide, but also demonstrate the proven integration of location information into treatment. </a:t>
            </a:r>
            <a:endParaRPr lang="en-US" dirty="0"/>
          </a:p>
        </p:txBody>
      </p:sp>
      <p:sp>
        <p:nvSpPr>
          <p:cNvPr id="4" name="Slide Number Placeholder 3">
            <a:extLst>
              <a:ext uri="{FF2B5EF4-FFF2-40B4-BE49-F238E27FC236}">
                <a16:creationId xmlns:a16="http://schemas.microsoft.com/office/drawing/2014/main" id="{E259744C-6583-606D-0187-28A5E13527F2}"/>
              </a:ext>
            </a:extLst>
          </p:cNvPr>
          <p:cNvSpPr>
            <a:spLocks noGrp="1"/>
          </p:cNvSpPr>
          <p:nvPr>
            <p:ph type="sldNum" sz="quarter" idx="5"/>
          </p:nvPr>
        </p:nvSpPr>
        <p:spPr/>
        <p:txBody>
          <a:bodyPr/>
          <a:lstStyle/>
          <a:p>
            <a:fld id="{46C43DAA-F358-4B4A-8F7D-4EDF815E2245}" type="slidenum">
              <a:rPr lang="en-US" smtClean="0"/>
              <a:t>7</a:t>
            </a:fld>
            <a:endParaRPr lang="en-US"/>
          </a:p>
        </p:txBody>
      </p:sp>
    </p:spTree>
    <p:extLst>
      <p:ext uri="{BB962C8B-B14F-4D97-AF65-F5344CB8AC3E}">
        <p14:creationId xmlns:p14="http://schemas.microsoft.com/office/powerpoint/2010/main" val="3389925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E004AD-DBC8-5858-B60A-3EFD9EB3F1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E80237-53FE-BAF4-3696-95387E2EC3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67C1C3-97F2-751D-DD17-865DA7A22DDB}"/>
              </a:ext>
            </a:extLst>
          </p:cNvPr>
          <p:cNvSpPr>
            <a:spLocks noGrp="1"/>
          </p:cNvSpPr>
          <p:nvPr>
            <p:ph type="body" idx="1"/>
          </p:nvPr>
        </p:nvSpPr>
        <p:spPr/>
        <p:txBody>
          <a:bodyPr/>
          <a:lstStyle/>
          <a:p>
            <a:pPr algn="l"/>
            <a:r>
              <a:rPr lang="en-US" b="0" i="0" dirty="0">
                <a:solidFill>
                  <a:srgbClr val="373A3C"/>
                </a:solidFill>
                <a:effectLst/>
                <a:latin typeface="Source Sans Pro" panose="020B0503030403020204" pitchFamily="34" charset="0"/>
              </a:rPr>
              <a:t>Within the substance use literature, geolocation data have historically been used to examine risky locations, such as the influence of neighborhood characteristics on use and individual physical proximity to locations of potential or past harmful use such as bars). Several of the applications implemented in these studies enable real-time notifications about locations to their users (e.g., a pop-up message on a smartphone which reads </a:t>
            </a:r>
            <a:r>
              <a:rPr lang="en-US" b="0" i="1" dirty="0">
                <a:solidFill>
                  <a:srgbClr val="373A3C"/>
                </a:solidFill>
                <a:effectLst/>
                <a:latin typeface="Source Sans Pro" panose="020B0503030403020204" pitchFamily="34" charset="0"/>
              </a:rPr>
              <a:t>“You are entering a high-risk zone”</a:t>
            </a:r>
            <a:r>
              <a:rPr lang="en-US" b="0" i="0" dirty="0">
                <a:solidFill>
                  <a:srgbClr val="373A3C"/>
                </a:solidFill>
                <a:effectLst/>
                <a:latin typeface="Source Sans Pro" panose="020B0503030403020204" pitchFamily="34" charset="0"/>
              </a:rPr>
              <a:t>).</a:t>
            </a:r>
          </a:p>
          <a:p>
            <a:pPr algn="l"/>
            <a:endParaRPr lang="en-US" b="0" i="0" dirty="0">
              <a:solidFill>
                <a:srgbClr val="373A3C"/>
              </a:solidFill>
              <a:effectLst/>
              <a:latin typeface="Source Sans Pro" panose="020B0503030403020204" pitchFamily="34" charset="0"/>
            </a:endParaRPr>
          </a:p>
          <a:p>
            <a:pPr algn="l"/>
            <a:r>
              <a:rPr lang="en-US" b="0" i="0" dirty="0">
                <a:solidFill>
                  <a:srgbClr val="373A3C"/>
                </a:solidFill>
                <a:effectLst/>
                <a:latin typeface="Source Sans Pro" panose="020B0503030403020204" pitchFamily="34" charset="0"/>
              </a:rPr>
              <a:t>On the other hand, affective scientists have focused instead more closely on factors relating to mood. Geolocation data have been used to estimate and predict loneliness, isolation, and depressive symptoms.</a:t>
            </a:r>
          </a:p>
          <a:p>
            <a:pPr algn="l"/>
            <a:endParaRPr lang="en-US" b="0" i="0" dirty="0">
              <a:solidFill>
                <a:srgbClr val="373A3C"/>
              </a:solidFill>
              <a:effectLst/>
              <a:latin typeface="Source Sans Pro" panose="020B0503030403020204" pitchFamily="34" charset="0"/>
            </a:endParaRPr>
          </a:p>
          <a:p>
            <a:pPr algn="l"/>
            <a:r>
              <a:rPr lang="en-US" b="0" i="0" dirty="0">
                <a:solidFill>
                  <a:srgbClr val="373A3C"/>
                </a:solidFill>
                <a:effectLst/>
                <a:latin typeface="Source Sans Pro" panose="020B0503030403020204" pitchFamily="34" charset="0"/>
              </a:rPr>
              <a:t>An integration across these subfields can be in part accomplished by enriching geolocation data with brief, intermittent surveys probing specific information about frequently visited locations. For example, some of the more nuanced facets captured within location are associations with others (or lack thereof, e.g., social isolation), associations with previous drinking behaviors (e.g., whether or not alcohol is present), and associations with affect (i.e., negative versus positive emotions tied to a given location).</a:t>
            </a:r>
          </a:p>
          <a:p>
            <a:pPr algn="l"/>
            <a:endParaRPr lang="en-US" b="0" i="0" dirty="0">
              <a:solidFill>
                <a:srgbClr val="373A3C"/>
              </a:solidFill>
              <a:effectLst/>
              <a:latin typeface="Source Sans Pro" panose="020B0503030403020204" pitchFamily="34" charset="0"/>
            </a:endParaRPr>
          </a:p>
          <a:p>
            <a:pPr algn="l"/>
            <a:r>
              <a:rPr lang="en-US" b="0" i="0" dirty="0">
                <a:solidFill>
                  <a:srgbClr val="373A3C"/>
                </a:solidFill>
                <a:effectLst/>
                <a:latin typeface="Source Sans Pro" panose="020B0503030403020204" pitchFamily="34" charset="0"/>
              </a:rPr>
              <a:t>Using a combination of these insights in building a model for use within a continuous risk monitoring system will result in the ability to identify a wider variety of potential lapse precipitants and, therefore, theoretically perform better across heterogenous experiences of recovery.</a:t>
            </a:r>
          </a:p>
        </p:txBody>
      </p:sp>
      <p:sp>
        <p:nvSpPr>
          <p:cNvPr id="4" name="Slide Number Placeholder 3">
            <a:extLst>
              <a:ext uri="{FF2B5EF4-FFF2-40B4-BE49-F238E27FC236}">
                <a16:creationId xmlns:a16="http://schemas.microsoft.com/office/drawing/2014/main" id="{F2E81F5C-8978-218F-AFF8-E9407FEC0310}"/>
              </a:ext>
            </a:extLst>
          </p:cNvPr>
          <p:cNvSpPr>
            <a:spLocks noGrp="1"/>
          </p:cNvSpPr>
          <p:nvPr>
            <p:ph type="sldNum" sz="quarter" idx="5"/>
          </p:nvPr>
        </p:nvSpPr>
        <p:spPr/>
        <p:txBody>
          <a:bodyPr/>
          <a:lstStyle/>
          <a:p>
            <a:fld id="{46C43DAA-F358-4B4A-8F7D-4EDF815E2245}" type="slidenum">
              <a:rPr lang="en-US" smtClean="0"/>
              <a:t>8</a:t>
            </a:fld>
            <a:endParaRPr lang="en-US"/>
          </a:p>
        </p:txBody>
      </p:sp>
    </p:spTree>
    <p:extLst>
      <p:ext uri="{BB962C8B-B14F-4D97-AF65-F5344CB8AC3E}">
        <p14:creationId xmlns:p14="http://schemas.microsoft.com/office/powerpoint/2010/main" val="2212154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A945A4-85A4-7EC5-786D-27746DB8EF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FFD3AC-0AC9-49E7-8DE7-E7C875A467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0D44AE-A959-1FB4-F177-7FC6B0A70203}"/>
              </a:ext>
            </a:extLst>
          </p:cNvPr>
          <p:cNvSpPr>
            <a:spLocks noGrp="1"/>
          </p:cNvSpPr>
          <p:nvPr>
            <p:ph type="body" idx="1"/>
          </p:nvPr>
        </p:nvSpPr>
        <p:spPr/>
        <p:txBody>
          <a:bodyPr/>
          <a:lstStyle/>
          <a:p>
            <a:r>
              <a:rPr lang="en-US" dirty="0"/>
              <a:t>Data selection, however, is only one component of the successful development of a continuous risk monitoring algorithm. It is imperative that these models be rigorously evaluated using performance metrics and eventually tested using independent observations (i.e., using the model to predict outcomes for individuals whose data were not used in development). This workflow in machine learning is what enables researchers to anticipate how well a model can be expected to generalize to new populations and is key when aiming to develop algorithms for real-world healthcare implementation. </a:t>
            </a:r>
          </a:p>
          <a:p>
            <a:endParaRPr lang="en-US" dirty="0"/>
          </a:p>
          <a:p>
            <a:r>
              <a:rPr lang="en-US" dirty="0"/>
              <a:t>Although performance metrics like model accuracy, for example, have been standard reporting practice for years, recent literature has begun to urge researchers to add assessments of how *fair* a model is. A fair algorithm is one with no preference in performance with respect to inherent or acquired characteristics (e.g., sex at birth, race, socioeconomic status]. In the context of a continuous risk monitoring algorithm for AUD, this would mean that lapse predictions are reasonably accurate and do not favor or disadvantage any particular group solely due to group membership status.</a:t>
            </a:r>
          </a:p>
          <a:p>
            <a:endParaRPr lang="en-US" dirty="0"/>
          </a:p>
          <a:p>
            <a:pPr lvl="1"/>
            <a:r>
              <a:rPr lang="en-US" sz="2400" dirty="0">
                <a:latin typeface="Arial" panose="020B0604020202020204" pitchFamily="34" charset="0"/>
                <a:cs typeface="Arial" panose="020B0604020202020204" pitchFamily="34" charset="0"/>
              </a:rPr>
              <a:t>Machine learning algorithms can help us </a:t>
            </a:r>
            <a:r>
              <a:rPr lang="en-US" sz="2400" b="1" dirty="0">
                <a:solidFill>
                  <a:srgbClr val="AF2021"/>
                </a:solidFill>
                <a:latin typeface="Arial" panose="020B0604020202020204" pitchFamily="34" charset="0"/>
                <a:cs typeface="Arial" panose="020B0604020202020204" pitchFamily="34" charset="0"/>
              </a:rPr>
              <a:t>understand statistical patterns in data</a:t>
            </a:r>
            <a:r>
              <a:rPr lang="en-US" sz="2400" dirty="0">
                <a:latin typeface="Arial" panose="020B0604020202020204" pitchFamily="34" charset="0"/>
                <a:cs typeface="Arial" panose="020B0604020202020204" pitchFamily="34" charset="0"/>
              </a:rPr>
              <a:t>, but can also </a:t>
            </a:r>
            <a:r>
              <a:rPr lang="en-US" sz="2400" b="1" dirty="0">
                <a:solidFill>
                  <a:srgbClr val="AF2021"/>
                </a:solidFill>
                <a:latin typeface="Arial" panose="020B0604020202020204" pitchFamily="34" charset="0"/>
                <a:cs typeface="Arial" panose="020B0604020202020204" pitchFamily="34" charset="0"/>
              </a:rPr>
              <a:t>unintentionally perpetuate patterns of inequities</a:t>
            </a:r>
            <a:r>
              <a:rPr lang="en-US" sz="2400" dirty="0">
                <a:latin typeface="Arial" panose="020B0604020202020204" pitchFamily="34" charset="0"/>
                <a:cs typeface="Arial" panose="020B0604020202020204" pitchFamily="34" charset="0"/>
              </a:rPr>
              <a:t>:</a:t>
            </a:r>
          </a:p>
          <a:p>
            <a:pPr marL="1257300" lvl="2"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Can provide sub-optimal care to individuals who already face disadvantages</a:t>
            </a:r>
          </a:p>
          <a:p>
            <a:pPr marL="1257300" lvl="2"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Lead to eroded trust and therefore lower use of these tools for those who may benefit the most</a:t>
            </a:r>
          </a:p>
          <a:p>
            <a:endParaRPr lang="en-US" dirty="0"/>
          </a:p>
        </p:txBody>
      </p:sp>
      <p:sp>
        <p:nvSpPr>
          <p:cNvPr id="4" name="Slide Number Placeholder 3">
            <a:extLst>
              <a:ext uri="{FF2B5EF4-FFF2-40B4-BE49-F238E27FC236}">
                <a16:creationId xmlns:a16="http://schemas.microsoft.com/office/drawing/2014/main" id="{2A7E9E64-9CB6-8362-057E-477CD55397E2}"/>
              </a:ext>
            </a:extLst>
          </p:cNvPr>
          <p:cNvSpPr>
            <a:spLocks noGrp="1"/>
          </p:cNvSpPr>
          <p:nvPr>
            <p:ph type="sldNum" sz="quarter" idx="5"/>
          </p:nvPr>
        </p:nvSpPr>
        <p:spPr/>
        <p:txBody>
          <a:bodyPr/>
          <a:lstStyle/>
          <a:p>
            <a:fld id="{46C43DAA-F358-4B4A-8F7D-4EDF815E2245}" type="slidenum">
              <a:rPr lang="en-US" smtClean="0"/>
              <a:t>9</a:t>
            </a:fld>
            <a:endParaRPr lang="en-US"/>
          </a:p>
        </p:txBody>
      </p:sp>
    </p:spTree>
    <p:extLst>
      <p:ext uri="{BB962C8B-B14F-4D97-AF65-F5344CB8AC3E}">
        <p14:creationId xmlns:p14="http://schemas.microsoft.com/office/powerpoint/2010/main" val="3306601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5083F8-A418-E1A2-8ED1-A076102572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908B2B-661B-3B63-B7D2-516B213851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FF9EDD-801C-9722-D6F0-50FF656CC41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506F72-46FF-DA75-39A3-B1FF55C805C8}"/>
              </a:ext>
            </a:extLst>
          </p:cNvPr>
          <p:cNvSpPr>
            <a:spLocks noGrp="1"/>
          </p:cNvSpPr>
          <p:nvPr>
            <p:ph type="sldNum" sz="quarter" idx="5"/>
          </p:nvPr>
        </p:nvSpPr>
        <p:spPr/>
        <p:txBody>
          <a:bodyPr/>
          <a:lstStyle/>
          <a:p>
            <a:fld id="{46C43DAA-F358-4B4A-8F7D-4EDF815E2245}" type="slidenum">
              <a:rPr lang="en-US" smtClean="0"/>
              <a:t>10</a:t>
            </a:fld>
            <a:endParaRPr lang="en-US"/>
          </a:p>
        </p:txBody>
      </p:sp>
    </p:spTree>
    <p:extLst>
      <p:ext uri="{BB962C8B-B14F-4D97-AF65-F5344CB8AC3E}">
        <p14:creationId xmlns:p14="http://schemas.microsoft.com/office/powerpoint/2010/main" val="1173753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75086-6278-1D2D-0FC2-A163CCAA72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2C81FE4-2BB9-F891-7A9E-E40B66A6ED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F7AE6AF-9A43-05D1-00D5-BE8F2ACFEDCF}"/>
              </a:ext>
            </a:extLst>
          </p:cNvPr>
          <p:cNvSpPr>
            <a:spLocks noGrp="1"/>
          </p:cNvSpPr>
          <p:nvPr>
            <p:ph type="dt" sz="half" idx="10"/>
          </p:nvPr>
        </p:nvSpPr>
        <p:spPr/>
        <p:txBody>
          <a:bodyPr/>
          <a:lstStyle/>
          <a:p>
            <a:fld id="{A9E4789C-A5A6-454E-9DDD-3D86FE41D21C}" type="datetimeFigureOut">
              <a:rPr lang="en-US" smtClean="0"/>
              <a:t>10/19/24</a:t>
            </a:fld>
            <a:endParaRPr lang="en-US"/>
          </a:p>
        </p:txBody>
      </p:sp>
      <p:sp>
        <p:nvSpPr>
          <p:cNvPr id="5" name="Footer Placeholder 4">
            <a:extLst>
              <a:ext uri="{FF2B5EF4-FFF2-40B4-BE49-F238E27FC236}">
                <a16:creationId xmlns:a16="http://schemas.microsoft.com/office/drawing/2014/main" id="{AB3BCA21-773B-61D8-9125-426B846930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1F2B3E-C3D9-936E-F003-90B4D42F1D54}"/>
              </a:ext>
            </a:extLst>
          </p:cNvPr>
          <p:cNvSpPr>
            <a:spLocks noGrp="1"/>
          </p:cNvSpPr>
          <p:nvPr>
            <p:ph type="sldNum" sz="quarter" idx="12"/>
          </p:nvPr>
        </p:nvSpPr>
        <p:spPr/>
        <p:txBody>
          <a:bodyPr/>
          <a:lstStyle/>
          <a:p>
            <a:fld id="{6E7D8A77-67C3-2F42-A6E4-C9BF51219509}" type="slidenum">
              <a:rPr lang="en-US" smtClean="0"/>
              <a:t>‹#›</a:t>
            </a:fld>
            <a:endParaRPr lang="en-US"/>
          </a:p>
        </p:txBody>
      </p:sp>
    </p:spTree>
    <p:extLst>
      <p:ext uri="{BB962C8B-B14F-4D97-AF65-F5344CB8AC3E}">
        <p14:creationId xmlns:p14="http://schemas.microsoft.com/office/powerpoint/2010/main" val="1149568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B303E-52EF-4A20-F64B-3DD8420C04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01C3C2-8FE3-CFF2-9F98-55427C8C1FB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766104-8C0D-47C5-8CBA-9CFF63188EDD}"/>
              </a:ext>
            </a:extLst>
          </p:cNvPr>
          <p:cNvSpPr>
            <a:spLocks noGrp="1"/>
          </p:cNvSpPr>
          <p:nvPr>
            <p:ph type="dt" sz="half" idx="10"/>
          </p:nvPr>
        </p:nvSpPr>
        <p:spPr/>
        <p:txBody>
          <a:bodyPr/>
          <a:lstStyle/>
          <a:p>
            <a:fld id="{A9E4789C-A5A6-454E-9DDD-3D86FE41D21C}" type="datetimeFigureOut">
              <a:rPr lang="en-US" smtClean="0"/>
              <a:t>10/19/24</a:t>
            </a:fld>
            <a:endParaRPr lang="en-US"/>
          </a:p>
        </p:txBody>
      </p:sp>
      <p:sp>
        <p:nvSpPr>
          <p:cNvPr id="5" name="Footer Placeholder 4">
            <a:extLst>
              <a:ext uri="{FF2B5EF4-FFF2-40B4-BE49-F238E27FC236}">
                <a16:creationId xmlns:a16="http://schemas.microsoft.com/office/drawing/2014/main" id="{93E6EAC6-30DF-4122-6066-5BDD2B6BA9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4C5F55-50A3-B8D4-8812-2D6F79DC7B11}"/>
              </a:ext>
            </a:extLst>
          </p:cNvPr>
          <p:cNvSpPr>
            <a:spLocks noGrp="1"/>
          </p:cNvSpPr>
          <p:nvPr>
            <p:ph type="sldNum" sz="quarter" idx="12"/>
          </p:nvPr>
        </p:nvSpPr>
        <p:spPr/>
        <p:txBody>
          <a:bodyPr/>
          <a:lstStyle/>
          <a:p>
            <a:fld id="{6E7D8A77-67C3-2F42-A6E4-C9BF51219509}" type="slidenum">
              <a:rPr lang="en-US" smtClean="0"/>
              <a:t>‹#›</a:t>
            </a:fld>
            <a:endParaRPr lang="en-US"/>
          </a:p>
        </p:txBody>
      </p:sp>
    </p:spTree>
    <p:extLst>
      <p:ext uri="{BB962C8B-B14F-4D97-AF65-F5344CB8AC3E}">
        <p14:creationId xmlns:p14="http://schemas.microsoft.com/office/powerpoint/2010/main" val="3379432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449692-97A9-9B48-A60B-B81DA8E9622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1BA2ADA-D494-BE09-069D-FCC394DF7A4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C6AA9E-BB2C-422A-6A65-983A81773F4A}"/>
              </a:ext>
            </a:extLst>
          </p:cNvPr>
          <p:cNvSpPr>
            <a:spLocks noGrp="1"/>
          </p:cNvSpPr>
          <p:nvPr>
            <p:ph type="dt" sz="half" idx="10"/>
          </p:nvPr>
        </p:nvSpPr>
        <p:spPr/>
        <p:txBody>
          <a:bodyPr/>
          <a:lstStyle/>
          <a:p>
            <a:fld id="{A9E4789C-A5A6-454E-9DDD-3D86FE41D21C}" type="datetimeFigureOut">
              <a:rPr lang="en-US" smtClean="0"/>
              <a:t>10/19/24</a:t>
            </a:fld>
            <a:endParaRPr lang="en-US"/>
          </a:p>
        </p:txBody>
      </p:sp>
      <p:sp>
        <p:nvSpPr>
          <p:cNvPr id="5" name="Footer Placeholder 4">
            <a:extLst>
              <a:ext uri="{FF2B5EF4-FFF2-40B4-BE49-F238E27FC236}">
                <a16:creationId xmlns:a16="http://schemas.microsoft.com/office/drawing/2014/main" id="{446726EF-9F3E-235F-639C-E8CE8E54FC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B791D5-BEC7-74AA-E43A-D61789BD07E1}"/>
              </a:ext>
            </a:extLst>
          </p:cNvPr>
          <p:cNvSpPr>
            <a:spLocks noGrp="1"/>
          </p:cNvSpPr>
          <p:nvPr>
            <p:ph type="sldNum" sz="quarter" idx="12"/>
          </p:nvPr>
        </p:nvSpPr>
        <p:spPr/>
        <p:txBody>
          <a:bodyPr/>
          <a:lstStyle/>
          <a:p>
            <a:fld id="{6E7D8A77-67C3-2F42-A6E4-C9BF51219509}" type="slidenum">
              <a:rPr lang="en-US" smtClean="0"/>
              <a:t>‹#›</a:t>
            </a:fld>
            <a:endParaRPr lang="en-US"/>
          </a:p>
        </p:txBody>
      </p:sp>
    </p:spTree>
    <p:extLst>
      <p:ext uri="{BB962C8B-B14F-4D97-AF65-F5344CB8AC3E}">
        <p14:creationId xmlns:p14="http://schemas.microsoft.com/office/powerpoint/2010/main" val="912276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9883C-7608-2C5F-B78A-432F3F6732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DC2ADC-6C58-5B33-9021-C42975C609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F0B74B-1D41-E96D-CBE7-4FE81910C9BD}"/>
              </a:ext>
            </a:extLst>
          </p:cNvPr>
          <p:cNvSpPr>
            <a:spLocks noGrp="1"/>
          </p:cNvSpPr>
          <p:nvPr>
            <p:ph type="dt" sz="half" idx="10"/>
          </p:nvPr>
        </p:nvSpPr>
        <p:spPr/>
        <p:txBody>
          <a:bodyPr/>
          <a:lstStyle/>
          <a:p>
            <a:fld id="{A9E4789C-A5A6-454E-9DDD-3D86FE41D21C}" type="datetimeFigureOut">
              <a:rPr lang="en-US" smtClean="0"/>
              <a:t>10/19/24</a:t>
            </a:fld>
            <a:endParaRPr lang="en-US"/>
          </a:p>
        </p:txBody>
      </p:sp>
      <p:sp>
        <p:nvSpPr>
          <p:cNvPr id="5" name="Footer Placeholder 4">
            <a:extLst>
              <a:ext uri="{FF2B5EF4-FFF2-40B4-BE49-F238E27FC236}">
                <a16:creationId xmlns:a16="http://schemas.microsoft.com/office/drawing/2014/main" id="{D5368E03-A710-0FE2-2ADE-ACC411DB0B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72894E-4480-F5CD-E694-1949AA4A82A8}"/>
              </a:ext>
            </a:extLst>
          </p:cNvPr>
          <p:cNvSpPr>
            <a:spLocks noGrp="1"/>
          </p:cNvSpPr>
          <p:nvPr>
            <p:ph type="sldNum" sz="quarter" idx="12"/>
          </p:nvPr>
        </p:nvSpPr>
        <p:spPr/>
        <p:txBody>
          <a:bodyPr/>
          <a:lstStyle/>
          <a:p>
            <a:fld id="{6E7D8A77-67C3-2F42-A6E4-C9BF51219509}" type="slidenum">
              <a:rPr lang="en-US" smtClean="0"/>
              <a:t>‹#›</a:t>
            </a:fld>
            <a:endParaRPr lang="en-US"/>
          </a:p>
        </p:txBody>
      </p:sp>
    </p:spTree>
    <p:extLst>
      <p:ext uri="{BB962C8B-B14F-4D97-AF65-F5344CB8AC3E}">
        <p14:creationId xmlns:p14="http://schemas.microsoft.com/office/powerpoint/2010/main" val="1629585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D8392-8331-1DF2-9B5C-4003A482C2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E8AB40-482E-CAAF-E4B3-4C8B41422E9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273CC2-A1AC-535D-47F6-AEE366DD83A4}"/>
              </a:ext>
            </a:extLst>
          </p:cNvPr>
          <p:cNvSpPr>
            <a:spLocks noGrp="1"/>
          </p:cNvSpPr>
          <p:nvPr>
            <p:ph type="dt" sz="half" idx="10"/>
          </p:nvPr>
        </p:nvSpPr>
        <p:spPr/>
        <p:txBody>
          <a:bodyPr/>
          <a:lstStyle/>
          <a:p>
            <a:fld id="{A9E4789C-A5A6-454E-9DDD-3D86FE41D21C}" type="datetimeFigureOut">
              <a:rPr lang="en-US" smtClean="0"/>
              <a:t>10/19/24</a:t>
            </a:fld>
            <a:endParaRPr lang="en-US"/>
          </a:p>
        </p:txBody>
      </p:sp>
      <p:sp>
        <p:nvSpPr>
          <p:cNvPr id="5" name="Footer Placeholder 4">
            <a:extLst>
              <a:ext uri="{FF2B5EF4-FFF2-40B4-BE49-F238E27FC236}">
                <a16:creationId xmlns:a16="http://schemas.microsoft.com/office/drawing/2014/main" id="{2727526A-3097-A0C8-7229-4F6A455269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5B3A81-CBB2-4030-BBF4-F8DE6FE1EA0E}"/>
              </a:ext>
            </a:extLst>
          </p:cNvPr>
          <p:cNvSpPr>
            <a:spLocks noGrp="1"/>
          </p:cNvSpPr>
          <p:nvPr>
            <p:ph type="sldNum" sz="quarter" idx="12"/>
          </p:nvPr>
        </p:nvSpPr>
        <p:spPr/>
        <p:txBody>
          <a:bodyPr/>
          <a:lstStyle/>
          <a:p>
            <a:fld id="{6E7D8A77-67C3-2F42-A6E4-C9BF51219509}" type="slidenum">
              <a:rPr lang="en-US" smtClean="0"/>
              <a:t>‹#›</a:t>
            </a:fld>
            <a:endParaRPr lang="en-US"/>
          </a:p>
        </p:txBody>
      </p:sp>
    </p:spTree>
    <p:extLst>
      <p:ext uri="{BB962C8B-B14F-4D97-AF65-F5344CB8AC3E}">
        <p14:creationId xmlns:p14="http://schemas.microsoft.com/office/powerpoint/2010/main" val="4117601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A4E1C-9FA2-0508-D4DD-86902496DD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3E793C-887E-FA87-A1B5-7CFF5F865F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6BBB1E-D49B-7F16-1213-4BD984408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C6B1AA-90A0-EDC7-AFDC-F42931196276}"/>
              </a:ext>
            </a:extLst>
          </p:cNvPr>
          <p:cNvSpPr>
            <a:spLocks noGrp="1"/>
          </p:cNvSpPr>
          <p:nvPr>
            <p:ph type="dt" sz="half" idx="10"/>
          </p:nvPr>
        </p:nvSpPr>
        <p:spPr/>
        <p:txBody>
          <a:bodyPr/>
          <a:lstStyle/>
          <a:p>
            <a:fld id="{A9E4789C-A5A6-454E-9DDD-3D86FE41D21C}" type="datetimeFigureOut">
              <a:rPr lang="en-US" smtClean="0"/>
              <a:t>10/19/24</a:t>
            </a:fld>
            <a:endParaRPr lang="en-US"/>
          </a:p>
        </p:txBody>
      </p:sp>
      <p:sp>
        <p:nvSpPr>
          <p:cNvPr id="6" name="Footer Placeholder 5">
            <a:extLst>
              <a:ext uri="{FF2B5EF4-FFF2-40B4-BE49-F238E27FC236}">
                <a16:creationId xmlns:a16="http://schemas.microsoft.com/office/drawing/2014/main" id="{57C5B611-484A-353B-4AC9-558896E57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DCE62F-55EE-4666-065B-833CFA2190DA}"/>
              </a:ext>
            </a:extLst>
          </p:cNvPr>
          <p:cNvSpPr>
            <a:spLocks noGrp="1"/>
          </p:cNvSpPr>
          <p:nvPr>
            <p:ph type="sldNum" sz="quarter" idx="12"/>
          </p:nvPr>
        </p:nvSpPr>
        <p:spPr/>
        <p:txBody>
          <a:bodyPr/>
          <a:lstStyle/>
          <a:p>
            <a:fld id="{6E7D8A77-67C3-2F42-A6E4-C9BF51219509}" type="slidenum">
              <a:rPr lang="en-US" smtClean="0"/>
              <a:t>‹#›</a:t>
            </a:fld>
            <a:endParaRPr lang="en-US"/>
          </a:p>
        </p:txBody>
      </p:sp>
    </p:spTree>
    <p:extLst>
      <p:ext uri="{BB962C8B-B14F-4D97-AF65-F5344CB8AC3E}">
        <p14:creationId xmlns:p14="http://schemas.microsoft.com/office/powerpoint/2010/main" val="2830156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7B0DC-7999-C2B0-846F-AB57918A366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409A72A-E59D-5B7F-2301-B537A3390E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95D1FF-A6CE-4F24-F4F5-9DA6BAE831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14A85C2-27B1-C7AF-07C9-9230ABA294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8848B9-1AFB-32F2-A2AB-D12E72CDA2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FEECA19-38BB-49F2-F4E9-D89E8F16C856}"/>
              </a:ext>
            </a:extLst>
          </p:cNvPr>
          <p:cNvSpPr>
            <a:spLocks noGrp="1"/>
          </p:cNvSpPr>
          <p:nvPr>
            <p:ph type="dt" sz="half" idx="10"/>
          </p:nvPr>
        </p:nvSpPr>
        <p:spPr/>
        <p:txBody>
          <a:bodyPr/>
          <a:lstStyle/>
          <a:p>
            <a:fld id="{A9E4789C-A5A6-454E-9DDD-3D86FE41D21C}" type="datetimeFigureOut">
              <a:rPr lang="en-US" smtClean="0"/>
              <a:t>10/19/24</a:t>
            </a:fld>
            <a:endParaRPr lang="en-US"/>
          </a:p>
        </p:txBody>
      </p:sp>
      <p:sp>
        <p:nvSpPr>
          <p:cNvPr id="8" name="Footer Placeholder 7">
            <a:extLst>
              <a:ext uri="{FF2B5EF4-FFF2-40B4-BE49-F238E27FC236}">
                <a16:creationId xmlns:a16="http://schemas.microsoft.com/office/drawing/2014/main" id="{5B6147AA-D771-4DF4-E81B-45EE7175B13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3501FE7-B03A-99A2-E6EE-B1034B7B0A53}"/>
              </a:ext>
            </a:extLst>
          </p:cNvPr>
          <p:cNvSpPr>
            <a:spLocks noGrp="1"/>
          </p:cNvSpPr>
          <p:nvPr>
            <p:ph type="sldNum" sz="quarter" idx="12"/>
          </p:nvPr>
        </p:nvSpPr>
        <p:spPr/>
        <p:txBody>
          <a:bodyPr/>
          <a:lstStyle/>
          <a:p>
            <a:fld id="{6E7D8A77-67C3-2F42-A6E4-C9BF51219509}" type="slidenum">
              <a:rPr lang="en-US" smtClean="0"/>
              <a:t>‹#›</a:t>
            </a:fld>
            <a:endParaRPr lang="en-US"/>
          </a:p>
        </p:txBody>
      </p:sp>
    </p:spTree>
    <p:extLst>
      <p:ext uri="{BB962C8B-B14F-4D97-AF65-F5344CB8AC3E}">
        <p14:creationId xmlns:p14="http://schemas.microsoft.com/office/powerpoint/2010/main" val="3652814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78BE9-B6E2-408A-0D42-59B5ADA3BA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FA11F7F-531D-6085-91D9-26D191285AAF}"/>
              </a:ext>
            </a:extLst>
          </p:cNvPr>
          <p:cNvSpPr>
            <a:spLocks noGrp="1"/>
          </p:cNvSpPr>
          <p:nvPr>
            <p:ph type="dt" sz="half" idx="10"/>
          </p:nvPr>
        </p:nvSpPr>
        <p:spPr/>
        <p:txBody>
          <a:bodyPr/>
          <a:lstStyle/>
          <a:p>
            <a:fld id="{A9E4789C-A5A6-454E-9DDD-3D86FE41D21C}" type="datetimeFigureOut">
              <a:rPr lang="en-US" smtClean="0"/>
              <a:t>10/19/24</a:t>
            </a:fld>
            <a:endParaRPr lang="en-US"/>
          </a:p>
        </p:txBody>
      </p:sp>
      <p:sp>
        <p:nvSpPr>
          <p:cNvPr id="4" name="Footer Placeholder 3">
            <a:extLst>
              <a:ext uri="{FF2B5EF4-FFF2-40B4-BE49-F238E27FC236}">
                <a16:creationId xmlns:a16="http://schemas.microsoft.com/office/drawing/2014/main" id="{C35EBC40-4474-A239-00EA-5C0FDE2554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496593-6BC1-32D5-F1E7-EA798A05F36F}"/>
              </a:ext>
            </a:extLst>
          </p:cNvPr>
          <p:cNvSpPr>
            <a:spLocks noGrp="1"/>
          </p:cNvSpPr>
          <p:nvPr>
            <p:ph type="sldNum" sz="quarter" idx="12"/>
          </p:nvPr>
        </p:nvSpPr>
        <p:spPr/>
        <p:txBody>
          <a:bodyPr/>
          <a:lstStyle/>
          <a:p>
            <a:fld id="{6E7D8A77-67C3-2F42-A6E4-C9BF51219509}" type="slidenum">
              <a:rPr lang="en-US" smtClean="0"/>
              <a:t>‹#›</a:t>
            </a:fld>
            <a:endParaRPr lang="en-US"/>
          </a:p>
        </p:txBody>
      </p:sp>
    </p:spTree>
    <p:extLst>
      <p:ext uri="{BB962C8B-B14F-4D97-AF65-F5344CB8AC3E}">
        <p14:creationId xmlns:p14="http://schemas.microsoft.com/office/powerpoint/2010/main" val="2821698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82AFFA-3062-9D9D-FB9B-7AA6851044A8}"/>
              </a:ext>
            </a:extLst>
          </p:cNvPr>
          <p:cNvSpPr>
            <a:spLocks noGrp="1"/>
          </p:cNvSpPr>
          <p:nvPr>
            <p:ph type="dt" sz="half" idx="10"/>
          </p:nvPr>
        </p:nvSpPr>
        <p:spPr/>
        <p:txBody>
          <a:bodyPr/>
          <a:lstStyle/>
          <a:p>
            <a:fld id="{A9E4789C-A5A6-454E-9DDD-3D86FE41D21C}" type="datetimeFigureOut">
              <a:rPr lang="en-US" smtClean="0"/>
              <a:t>10/19/24</a:t>
            </a:fld>
            <a:endParaRPr lang="en-US"/>
          </a:p>
        </p:txBody>
      </p:sp>
      <p:sp>
        <p:nvSpPr>
          <p:cNvPr id="3" name="Footer Placeholder 2">
            <a:extLst>
              <a:ext uri="{FF2B5EF4-FFF2-40B4-BE49-F238E27FC236}">
                <a16:creationId xmlns:a16="http://schemas.microsoft.com/office/drawing/2014/main" id="{DB5057B5-E72B-E715-CBB2-BC2013BAB6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9D72BA4-6FBA-7EF3-174E-997CACE05DA2}"/>
              </a:ext>
            </a:extLst>
          </p:cNvPr>
          <p:cNvSpPr>
            <a:spLocks noGrp="1"/>
          </p:cNvSpPr>
          <p:nvPr>
            <p:ph type="sldNum" sz="quarter" idx="12"/>
          </p:nvPr>
        </p:nvSpPr>
        <p:spPr/>
        <p:txBody>
          <a:bodyPr/>
          <a:lstStyle/>
          <a:p>
            <a:fld id="{6E7D8A77-67C3-2F42-A6E4-C9BF51219509}" type="slidenum">
              <a:rPr lang="en-US" smtClean="0"/>
              <a:t>‹#›</a:t>
            </a:fld>
            <a:endParaRPr lang="en-US"/>
          </a:p>
        </p:txBody>
      </p:sp>
    </p:spTree>
    <p:extLst>
      <p:ext uri="{BB962C8B-B14F-4D97-AF65-F5344CB8AC3E}">
        <p14:creationId xmlns:p14="http://schemas.microsoft.com/office/powerpoint/2010/main" val="2431889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50DAA-2771-0D71-3ACE-5C23F997F1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0388FA9-9A1D-3747-74A0-8BA38FBADB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F628AB-D220-4E95-49D1-5981C22616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D52B37-B42D-8CE1-7B01-1F3F3A7F9983}"/>
              </a:ext>
            </a:extLst>
          </p:cNvPr>
          <p:cNvSpPr>
            <a:spLocks noGrp="1"/>
          </p:cNvSpPr>
          <p:nvPr>
            <p:ph type="dt" sz="half" idx="10"/>
          </p:nvPr>
        </p:nvSpPr>
        <p:spPr/>
        <p:txBody>
          <a:bodyPr/>
          <a:lstStyle/>
          <a:p>
            <a:fld id="{A9E4789C-A5A6-454E-9DDD-3D86FE41D21C}" type="datetimeFigureOut">
              <a:rPr lang="en-US" smtClean="0"/>
              <a:t>10/19/24</a:t>
            </a:fld>
            <a:endParaRPr lang="en-US"/>
          </a:p>
        </p:txBody>
      </p:sp>
      <p:sp>
        <p:nvSpPr>
          <p:cNvPr id="6" name="Footer Placeholder 5">
            <a:extLst>
              <a:ext uri="{FF2B5EF4-FFF2-40B4-BE49-F238E27FC236}">
                <a16:creationId xmlns:a16="http://schemas.microsoft.com/office/drawing/2014/main" id="{080FAC95-E7F4-7F4E-F692-633972B285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143AC7-7F69-160A-B2CF-4D95A6D24F26}"/>
              </a:ext>
            </a:extLst>
          </p:cNvPr>
          <p:cNvSpPr>
            <a:spLocks noGrp="1"/>
          </p:cNvSpPr>
          <p:nvPr>
            <p:ph type="sldNum" sz="quarter" idx="12"/>
          </p:nvPr>
        </p:nvSpPr>
        <p:spPr/>
        <p:txBody>
          <a:bodyPr/>
          <a:lstStyle/>
          <a:p>
            <a:fld id="{6E7D8A77-67C3-2F42-A6E4-C9BF51219509}" type="slidenum">
              <a:rPr lang="en-US" smtClean="0"/>
              <a:t>‹#›</a:t>
            </a:fld>
            <a:endParaRPr lang="en-US"/>
          </a:p>
        </p:txBody>
      </p:sp>
    </p:spTree>
    <p:extLst>
      <p:ext uri="{BB962C8B-B14F-4D97-AF65-F5344CB8AC3E}">
        <p14:creationId xmlns:p14="http://schemas.microsoft.com/office/powerpoint/2010/main" val="2728467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C9DF9-1A58-12B6-C542-0A9D7AA8A9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6C1D33-D2DE-3A85-2621-CA58C47C55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FC3825-7487-46CC-E0DE-C765889481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5E7BE1-1CFD-7CFC-4DD0-795CDEB3E111}"/>
              </a:ext>
            </a:extLst>
          </p:cNvPr>
          <p:cNvSpPr>
            <a:spLocks noGrp="1"/>
          </p:cNvSpPr>
          <p:nvPr>
            <p:ph type="dt" sz="half" idx="10"/>
          </p:nvPr>
        </p:nvSpPr>
        <p:spPr/>
        <p:txBody>
          <a:bodyPr/>
          <a:lstStyle/>
          <a:p>
            <a:fld id="{A9E4789C-A5A6-454E-9DDD-3D86FE41D21C}" type="datetimeFigureOut">
              <a:rPr lang="en-US" smtClean="0"/>
              <a:t>10/19/24</a:t>
            </a:fld>
            <a:endParaRPr lang="en-US"/>
          </a:p>
        </p:txBody>
      </p:sp>
      <p:sp>
        <p:nvSpPr>
          <p:cNvPr id="6" name="Footer Placeholder 5">
            <a:extLst>
              <a:ext uri="{FF2B5EF4-FFF2-40B4-BE49-F238E27FC236}">
                <a16:creationId xmlns:a16="http://schemas.microsoft.com/office/drawing/2014/main" id="{D7C55991-0578-CC26-A973-3FA8607261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D41476-EC67-139F-D5B2-4A4980075ECE}"/>
              </a:ext>
            </a:extLst>
          </p:cNvPr>
          <p:cNvSpPr>
            <a:spLocks noGrp="1"/>
          </p:cNvSpPr>
          <p:nvPr>
            <p:ph type="sldNum" sz="quarter" idx="12"/>
          </p:nvPr>
        </p:nvSpPr>
        <p:spPr/>
        <p:txBody>
          <a:bodyPr/>
          <a:lstStyle/>
          <a:p>
            <a:fld id="{6E7D8A77-67C3-2F42-A6E4-C9BF51219509}" type="slidenum">
              <a:rPr lang="en-US" smtClean="0"/>
              <a:t>‹#›</a:t>
            </a:fld>
            <a:endParaRPr lang="en-US"/>
          </a:p>
        </p:txBody>
      </p:sp>
    </p:spTree>
    <p:extLst>
      <p:ext uri="{BB962C8B-B14F-4D97-AF65-F5344CB8AC3E}">
        <p14:creationId xmlns:p14="http://schemas.microsoft.com/office/powerpoint/2010/main" val="4197619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D6591F-A949-033A-1CF7-9FFA80ABE1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7722EF-B289-4AE6-9507-3BBE165680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A84D53-4762-5AE8-9FFD-CD23312BF4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9E4789C-A5A6-454E-9DDD-3D86FE41D21C}" type="datetimeFigureOut">
              <a:rPr lang="en-US" smtClean="0"/>
              <a:t>10/19/24</a:t>
            </a:fld>
            <a:endParaRPr lang="en-US"/>
          </a:p>
        </p:txBody>
      </p:sp>
      <p:sp>
        <p:nvSpPr>
          <p:cNvPr id="5" name="Footer Placeholder 4">
            <a:extLst>
              <a:ext uri="{FF2B5EF4-FFF2-40B4-BE49-F238E27FC236}">
                <a16:creationId xmlns:a16="http://schemas.microsoft.com/office/drawing/2014/main" id="{47DE0EB9-466E-810C-BE73-BB6C252859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3F5F837-6A21-68FF-C7FE-8C2D6D9C15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E7D8A77-67C3-2F42-A6E4-C9BF51219509}" type="slidenum">
              <a:rPr lang="en-US" smtClean="0"/>
              <a:t>‹#›</a:t>
            </a:fld>
            <a:endParaRPr lang="en-US"/>
          </a:p>
        </p:txBody>
      </p:sp>
    </p:spTree>
    <p:extLst>
      <p:ext uri="{BB962C8B-B14F-4D97-AF65-F5344CB8AC3E}">
        <p14:creationId xmlns:p14="http://schemas.microsoft.com/office/powerpoint/2010/main" val="42193470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23.tiff"/><Relationship Id="rId3" Type="http://schemas.openxmlformats.org/officeDocument/2006/relationships/image" Target="../media/image18.tiff"/><Relationship Id="rId7" Type="http://schemas.openxmlformats.org/officeDocument/2006/relationships/image" Target="../media/image22.tiff"/><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1.tiff"/><Relationship Id="rId5" Type="http://schemas.openxmlformats.org/officeDocument/2006/relationships/image" Target="../media/image20.tiff"/><Relationship Id="rId4" Type="http://schemas.openxmlformats.org/officeDocument/2006/relationships/image" Target="../media/image19.tiff"/></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25.sv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8.png"/><Relationship Id="rId4" Type="http://schemas.microsoft.com/office/2007/relationships/hdphoto" Target="../media/hdphoto5.wdp"/></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8.sv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8.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jpeg"/><Relationship Id="rId7" Type="http://schemas.microsoft.com/office/2007/relationships/hdphoto" Target="../media/hdphoto3.wdp"/><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2.wdp"/><Relationship Id="rId5" Type="http://schemas.microsoft.com/office/2007/relationships/hdphoto" Target="../media/hdphoto1.wdp"/><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microsoft.com/office/2007/relationships/hdphoto" Target="../media/hdphoto7.wdp"/><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hyperlink" Target="https://samhsa.gov/data/sites/default/files/reports/rpt42728/NSDUHDetailedTabs2022/NSDUHDetailedTabs2022/NSDUHDetTabsSect5pe2022.htm?s=5.32&amp;#tab5.32a"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hyperlink" Target="https://samhsa.gov/data/sites/default/files/reports/rpt42728/NSDUHDetailedTabs2022/NSDUHDetailedTabs2022/NSDUHDetTabsSect5pe2022.htm?s=5.1&amp;#tab5.1a" TargetMode="External"/><Relationship Id="rId4" Type="http://schemas.openxmlformats.org/officeDocument/2006/relationships/hyperlink" Target="https://samhsa.gov/data/sites/default/files/reports/rpt42728/NSDUHDetailedTabs2022/NSDUHDetailedTabs2022/NSDUHDetTabsSect5pe2022.htm?s=5.32&amp;#tab5.32b"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l="-4000" r="-4000"/>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B199F4C-8FC9-0F07-FB0A-421B1C516C19}"/>
              </a:ext>
            </a:extLst>
          </p:cNvPr>
          <p:cNvSpPr txBox="1"/>
          <p:nvPr/>
        </p:nvSpPr>
        <p:spPr>
          <a:xfrm>
            <a:off x="605650" y="1120676"/>
            <a:ext cx="10980699" cy="2585323"/>
          </a:xfrm>
          <a:prstGeom prst="rect">
            <a:avLst/>
          </a:prstGeom>
          <a:noFill/>
        </p:spPr>
        <p:txBody>
          <a:bodyPr wrap="none" rtlCol="0">
            <a:spAutoFit/>
          </a:bodyPr>
          <a:lstStyle/>
          <a:p>
            <a:pPr algn="ctr"/>
            <a:r>
              <a:rPr lang="en-US" sz="5400" b="1" dirty="0">
                <a:solidFill>
                  <a:srgbClr val="AF2021"/>
                </a:solidFill>
                <a:latin typeface="Aptos Narrow" panose="020B0004020202020204" pitchFamily="34" charset="0"/>
                <a:cs typeface="Arial" panose="020B0604020202020204" pitchFamily="34" charset="0"/>
              </a:rPr>
              <a:t>The Feasibility and Equity of</a:t>
            </a:r>
          </a:p>
          <a:p>
            <a:pPr algn="ctr"/>
            <a:r>
              <a:rPr lang="en-US" sz="5400" b="1" dirty="0">
                <a:solidFill>
                  <a:srgbClr val="AF2021"/>
                </a:solidFill>
                <a:latin typeface="Aptos Narrow" panose="020B0004020202020204" pitchFamily="34" charset="0"/>
                <a:cs typeface="Arial" panose="020B0604020202020204" pitchFamily="34" charset="0"/>
              </a:rPr>
              <a:t>Geolocation Data for Lapse Prediction</a:t>
            </a:r>
          </a:p>
          <a:p>
            <a:pPr algn="ctr"/>
            <a:r>
              <a:rPr lang="en-US" sz="5400" b="1" dirty="0">
                <a:solidFill>
                  <a:srgbClr val="AF2021"/>
                </a:solidFill>
                <a:latin typeface="Aptos Narrow" panose="020B0004020202020204" pitchFamily="34" charset="0"/>
                <a:cs typeface="Arial" panose="020B0604020202020204" pitchFamily="34" charset="0"/>
              </a:rPr>
              <a:t>in Alcohol Use Disorder (AUD)</a:t>
            </a:r>
          </a:p>
        </p:txBody>
      </p:sp>
      <p:sp>
        <p:nvSpPr>
          <p:cNvPr id="7" name="TextBox 6">
            <a:extLst>
              <a:ext uri="{FF2B5EF4-FFF2-40B4-BE49-F238E27FC236}">
                <a16:creationId xmlns:a16="http://schemas.microsoft.com/office/drawing/2014/main" id="{D3E46373-F2EC-C3C9-4824-A62620D57423}"/>
              </a:ext>
            </a:extLst>
          </p:cNvPr>
          <p:cNvSpPr txBox="1"/>
          <p:nvPr/>
        </p:nvSpPr>
        <p:spPr>
          <a:xfrm>
            <a:off x="4509731" y="4088525"/>
            <a:ext cx="3172535" cy="1015663"/>
          </a:xfrm>
          <a:prstGeom prst="rect">
            <a:avLst/>
          </a:prstGeom>
          <a:noFill/>
        </p:spPr>
        <p:txBody>
          <a:bodyPr wrap="none" rtlCol="0">
            <a:spAutoFit/>
          </a:bodyPr>
          <a:lstStyle/>
          <a:p>
            <a:pPr algn="ctr"/>
            <a:r>
              <a:rPr lang="en-US" sz="2400" b="1" dirty="0">
                <a:latin typeface="Aptos Narrow" panose="020B0004020202020204" pitchFamily="34" charset="0"/>
              </a:rPr>
              <a:t>Claire Punturieri</a:t>
            </a:r>
          </a:p>
          <a:p>
            <a:pPr algn="ctr"/>
            <a:r>
              <a:rPr lang="en-US" dirty="0">
                <a:latin typeface="Aptos Narrow" panose="020B0004020202020204" pitchFamily="34" charset="0"/>
              </a:rPr>
              <a:t>Department of Psychology</a:t>
            </a:r>
          </a:p>
          <a:p>
            <a:pPr algn="ctr"/>
            <a:r>
              <a:rPr lang="en-US" dirty="0">
                <a:latin typeface="Aptos Narrow" panose="020B0004020202020204" pitchFamily="34" charset="0"/>
              </a:rPr>
              <a:t>University of Wisconsin-Madison</a:t>
            </a:r>
          </a:p>
        </p:txBody>
      </p:sp>
    </p:spTree>
    <p:extLst>
      <p:ext uri="{BB962C8B-B14F-4D97-AF65-F5344CB8AC3E}">
        <p14:creationId xmlns:p14="http://schemas.microsoft.com/office/powerpoint/2010/main" val="39902555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288AC1-F20F-E1F0-25A8-879C4792DFC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2D548C3-7895-5F0B-CE34-4476F572E43E}"/>
              </a:ext>
            </a:extLst>
          </p:cNvPr>
          <p:cNvSpPr txBox="1"/>
          <p:nvPr/>
        </p:nvSpPr>
        <p:spPr>
          <a:xfrm>
            <a:off x="148707" y="150211"/>
            <a:ext cx="4658328" cy="769441"/>
          </a:xfrm>
          <a:prstGeom prst="rect">
            <a:avLst/>
          </a:prstGeom>
          <a:noFill/>
        </p:spPr>
        <p:txBody>
          <a:bodyPr wrap="none" rtlCol="0">
            <a:spAutoFit/>
          </a:bodyPr>
          <a:lstStyle/>
          <a:p>
            <a:pPr algn="ctr"/>
            <a:r>
              <a:rPr lang="en-US" sz="4400" b="1" dirty="0">
                <a:latin typeface="Aptos Narrow" panose="020B0004020202020204" pitchFamily="34" charset="0"/>
                <a:cs typeface="Arial" panose="020B0604020202020204" pitchFamily="34" charset="0"/>
              </a:rPr>
              <a:t>Where are we now?</a:t>
            </a:r>
          </a:p>
        </p:txBody>
      </p:sp>
      <p:sp>
        <p:nvSpPr>
          <p:cNvPr id="2" name="TextBox 1">
            <a:extLst>
              <a:ext uri="{FF2B5EF4-FFF2-40B4-BE49-F238E27FC236}">
                <a16:creationId xmlns:a16="http://schemas.microsoft.com/office/drawing/2014/main" id="{A054CDAB-E712-A1A0-43B5-29B7770BC8E1}"/>
              </a:ext>
            </a:extLst>
          </p:cNvPr>
          <p:cNvSpPr txBox="1"/>
          <p:nvPr/>
        </p:nvSpPr>
        <p:spPr>
          <a:xfrm>
            <a:off x="572277" y="1240331"/>
            <a:ext cx="11047445" cy="353943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Models must be </a:t>
            </a:r>
            <a:r>
              <a:rPr lang="en-US" sz="2800" b="1" dirty="0">
                <a:solidFill>
                  <a:srgbClr val="AF2021"/>
                </a:solidFill>
                <a:latin typeface="Arial" panose="020B0604020202020204" pitchFamily="34" charset="0"/>
                <a:cs typeface="Arial" panose="020B0604020202020204" pitchFamily="34" charset="0"/>
              </a:rPr>
              <a:t>developed</a:t>
            </a:r>
            <a:r>
              <a:rPr lang="en-US" sz="2800" dirty="0">
                <a:latin typeface="Arial" panose="020B0604020202020204" pitchFamily="34" charset="0"/>
                <a:cs typeface="Arial" panose="020B0604020202020204" pitchFamily="34" charset="0"/>
              </a:rPr>
              <a:t> outright…</a:t>
            </a:r>
            <a:br>
              <a:rPr lang="en-US"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Need to perform well (i.e., pinpoint lapses accurately)</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Identify meaningful, actionable precursors on which to intervene</a:t>
            </a:r>
            <a:br>
              <a:rPr lang="en-US"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…with the goal of </a:t>
            </a:r>
            <a:r>
              <a:rPr lang="en-US" sz="2800" b="1" dirty="0">
                <a:solidFill>
                  <a:srgbClr val="AF2021"/>
                </a:solidFill>
                <a:latin typeface="Arial" panose="020B0604020202020204" pitchFamily="34" charset="0"/>
                <a:cs typeface="Arial" panose="020B0604020202020204" pitchFamily="34" charset="0"/>
              </a:rPr>
              <a:t>equity</a:t>
            </a:r>
            <a:r>
              <a:rPr lang="en-US" sz="2800" dirty="0">
                <a:latin typeface="Arial" panose="020B0604020202020204" pitchFamily="34" charset="0"/>
                <a:cs typeface="Arial" panose="020B0604020202020204" pitchFamily="34" charset="0"/>
              </a:rPr>
              <a:t> in mind</a:t>
            </a:r>
            <a:br>
              <a:rPr lang="en-US"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Demonstrate similar performance across different people</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Provide a sustainable method of data collection for users</a:t>
            </a:r>
          </a:p>
        </p:txBody>
      </p:sp>
    </p:spTree>
    <p:extLst>
      <p:ext uri="{BB962C8B-B14F-4D97-AF65-F5344CB8AC3E}">
        <p14:creationId xmlns:p14="http://schemas.microsoft.com/office/powerpoint/2010/main" val="1370037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8DCFE-7344-F1D4-7D10-70F47A71359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0D769F4-582A-32B5-E194-23D172F46332}"/>
              </a:ext>
            </a:extLst>
          </p:cNvPr>
          <p:cNvSpPr txBox="1"/>
          <p:nvPr/>
        </p:nvSpPr>
        <p:spPr>
          <a:xfrm>
            <a:off x="143792" y="150211"/>
            <a:ext cx="4341573" cy="769441"/>
          </a:xfrm>
          <a:prstGeom prst="rect">
            <a:avLst/>
          </a:prstGeom>
          <a:noFill/>
        </p:spPr>
        <p:txBody>
          <a:bodyPr wrap="none" rtlCol="0">
            <a:spAutoFit/>
          </a:bodyPr>
          <a:lstStyle/>
          <a:p>
            <a:pPr algn="ctr"/>
            <a:r>
              <a:rPr lang="en-US" sz="4400" b="1" dirty="0">
                <a:latin typeface="Aptos Narrow" panose="020B0004020202020204" pitchFamily="34" charset="0"/>
                <a:cs typeface="Arial" panose="020B0604020202020204" pitchFamily="34" charset="0"/>
              </a:rPr>
              <a:t>The Current Study</a:t>
            </a:r>
          </a:p>
        </p:txBody>
      </p:sp>
      <p:sp>
        <p:nvSpPr>
          <p:cNvPr id="2" name="TextBox 1">
            <a:extLst>
              <a:ext uri="{FF2B5EF4-FFF2-40B4-BE49-F238E27FC236}">
                <a16:creationId xmlns:a16="http://schemas.microsoft.com/office/drawing/2014/main" id="{1A1DCBCC-858B-D16F-BB00-995BF32C3A4C}"/>
              </a:ext>
            </a:extLst>
          </p:cNvPr>
          <p:cNvSpPr txBox="1"/>
          <p:nvPr/>
        </p:nvSpPr>
        <p:spPr>
          <a:xfrm>
            <a:off x="922953" y="2305615"/>
            <a:ext cx="10346093" cy="2246769"/>
          </a:xfrm>
          <a:prstGeom prst="rect">
            <a:avLst/>
          </a:prstGeom>
          <a:noFill/>
        </p:spPr>
        <p:txBody>
          <a:bodyPr wrap="square" rtlCol="0">
            <a:spAutoFit/>
          </a:bodyPr>
          <a:lstStyle/>
          <a:p>
            <a:pPr algn="ctr"/>
            <a:r>
              <a:rPr lang="en-US" sz="2800" b="1" dirty="0">
                <a:solidFill>
                  <a:srgbClr val="AF2021"/>
                </a:solidFill>
                <a:latin typeface="Arial" panose="020B0604020202020204" pitchFamily="34" charset="0"/>
                <a:cs typeface="Arial" panose="020B0604020202020204" pitchFamily="34" charset="0"/>
              </a:rPr>
              <a:t>Geolocation data </a:t>
            </a:r>
            <a:r>
              <a:rPr lang="en-US" sz="2800" dirty="0">
                <a:latin typeface="Arial" panose="020B0604020202020204" pitchFamily="34" charset="0"/>
                <a:cs typeface="Arial" panose="020B0604020202020204" pitchFamily="34" charset="0"/>
              </a:rPr>
              <a:t>collected from smartphones and corresponding self-reported contextual information for frequently visited locations were used to build a machine learning model to </a:t>
            </a:r>
            <a:r>
              <a:rPr lang="en-US" sz="2800" b="1" dirty="0">
                <a:solidFill>
                  <a:srgbClr val="AF2021"/>
                </a:solidFill>
                <a:latin typeface="Arial" panose="020B0604020202020204" pitchFamily="34" charset="0"/>
                <a:cs typeface="Arial" panose="020B0604020202020204" pitchFamily="34" charset="0"/>
              </a:rPr>
              <a:t>predict next-day alcohol use lapse</a:t>
            </a:r>
            <a:r>
              <a:rPr lang="en-US" sz="2800" dirty="0">
                <a:latin typeface="Arial" panose="020B0604020202020204" pitchFamily="34" charset="0"/>
                <a:cs typeface="Arial" panose="020B0604020202020204" pitchFamily="34" charset="0"/>
              </a:rPr>
              <a:t> among individuals with a diagnosis of AUD and a recovery goal of abstinence.</a:t>
            </a:r>
          </a:p>
        </p:txBody>
      </p:sp>
    </p:spTree>
    <p:extLst>
      <p:ext uri="{BB962C8B-B14F-4D97-AF65-F5344CB8AC3E}">
        <p14:creationId xmlns:p14="http://schemas.microsoft.com/office/powerpoint/2010/main" val="249974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l="-4000" r="-4000"/>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B199F4C-8FC9-0F07-FB0A-421B1C516C19}"/>
              </a:ext>
            </a:extLst>
          </p:cNvPr>
          <p:cNvSpPr txBox="1"/>
          <p:nvPr/>
        </p:nvSpPr>
        <p:spPr>
          <a:xfrm>
            <a:off x="270451" y="1982450"/>
            <a:ext cx="4237057" cy="1446550"/>
          </a:xfrm>
          <a:prstGeom prst="rect">
            <a:avLst/>
          </a:prstGeom>
          <a:noFill/>
        </p:spPr>
        <p:txBody>
          <a:bodyPr wrap="none" rtlCol="0">
            <a:spAutoFit/>
          </a:bodyPr>
          <a:lstStyle/>
          <a:p>
            <a:pPr algn="ctr"/>
            <a:r>
              <a:rPr lang="en-US" sz="8800" b="1" dirty="0">
                <a:solidFill>
                  <a:srgbClr val="AF2021"/>
                </a:solidFill>
                <a:latin typeface="Aptos Narrow" panose="020B0004020202020204" pitchFamily="34" charset="0"/>
                <a:cs typeface="Arial" panose="020B0604020202020204" pitchFamily="34" charset="0"/>
              </a:rPr>
              <a:t>Methods</a:t>
            </a:r>
          </a:p>
        </p:txBody>
      </p:sp>
      <p:sp>
        <p:nvSpPr>
          <p:cNvPr id="7" name="TextBox 6">
            <a:extLst>
              <a:ext uri="{FF2B5EF4-FFF2-40B4-BE49-F238E27FC236}">
                <a16:creationId xmlns:a16="http://schemas.microsoft.com/office/drawing/2014/main" id="{D3E46373-F2EC-C3C9-4824-A62620D57423}"/>
              </a:ext>
            </a:extLst>
          </p:cNvPr>
          <p:cNvSpPr txBox="1"/>
          <p:nvPr/>
        </p:nvSpPr>
        <p:spPr>
          <a:xfrm>
            <a:off x="513338" y="3198167"/>
            <a:ext cx="2767938" cy="461665"/>
          </a:xfrm>
          <a:prstGeom prst="rect">
            <a:avLst/>
          </a:prstGeom>
          <a:noFill/>
        </p:spPr>
        <p:txBody>
          <a:bodyPr wrap="none" rtlCol="0">
            <a:spAutoFit/>
          </a:bodyPr>
          <a:lstStyle/>
          <a:p>
            <a:pPr algn="ctr"/>
            <a:r>
              <a:rPr lang="en-US" sz="2400" dirty="0">
                <a:latin typeface="Aptos Narrow" panose="020B0004020202020204" pitchFamily="34" charset="0"/>
              </a:rPr>
              <a:t>Measures &amp; Analyses</a:t>
            </a:r>
            <a:endParaRPr lang="en-US" dirty="0">
              <a:latin typeface="Aptos Narrow" panose="020B0004020202020204" pitchFamily="34" charset="0"/>
            </a:endParaRPr>
          </a:p>
        </p:txBody>
      </p:sp>
    </p:spTree>
    <p:extLst>
      <p:ext uri="{BB962C8B-B14F-4D97-AF65-F5344CB8AC3E}">
        <p14:creationId xmlns:p14="http://schemas.microsoft.com/office/powerpoint/2010/main" val="3138715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D36E1-3CCC-4B0B-0F33-4C4F629D8D1F}"/>
            </a:ext>
          </a:extLst>
        </p:cNvPr>
        <p:cNvGrpSpPr/>
        <p:nvPr/>
      </p:nvGrpSpPr>
      <p:grpSpPr>
        <a:xfrm>
          <a:off x="0" y="0"/>
          <a:ext cx="0" cy="0"/>
          <a:chOff x="0" y="0"/>
          <a:chExt cx="0" cy="0"/>
        </a:xfrm>
      </p:grpSpPr>
      <p:pic>
        <p:nvPicPr>
          <p:cNvPr id="40" name="Picture 39" descr="A graph of a diagram&#10;&#10;Description automatically generated with medium confidence">
            <a:extLst>
              <a:ext uri="{FF2B5EF4-FFF2-40B4-BE49-F238E27FC236}">
                <a16:creationId xmlns:a16="http://schemas.microsoft.com/office/drawing/2014/main" id="{DC2A7FD1-1FCE-5D63-838B-13D7930A59AB}"/>
              </a:ext>
            </a:extLst>
          </p:cNvPr>
          <p:cNvPicPr>
            <a:picLocks noChangeAspect="1"/>
          </p:cNvPicPr>
          <p:nvPr/>
        </p:nvPicPr>
        <p:blipFill>
          <a:blip r:embed="rId3"/>
          <a:stretch>
            <a:fillRect/>
          </a:stretch>
        </p:blipFill>
        <p:spPr>
          <a:xfrm>
            <a:off x="4449826" y="3463999"/>
            <a:ext cx="3399823" cy="3399823"/>
          </a:xfrm>
          <a:prstGeom prst="rect">
            <a:avLst/>
          </a:prstGeom>
        </p:spPr>
      </p:pic>
      <p:pic>
        <p:nvPicPr>
          <p:cNvPr id="42" name="Picture 41" descr="A graph of a number of patients&#10;&#10;Description automatically generated with medium confidence">
            <a:extLst>
              <a:ext uri="{FF2B5EF4-FFF2-40B4-BE49-F238E27FC236}">
                <a16:creationId xmlns:a16="http://schemas.microsoft.com/office/drawing/2014/main" id="{3BA70939-CB0D-C89F-1675-0B841849428B}"/>
              </a:ext>
            </a:extLst>
          </p:cNvPr>
          <p:cNvPicPr>
            <a:picLocks noChangeAspect="1"/>
          </p:cNvPicPr>
          <p:nvPr/>
        </p:nvPicPr>
        <p:blipFill>
          <a:blip r:embed="rId4"/>
          <a:stretch>
            <a:fillRect/>
          </a:stretch>
        </p:blipFill>
        <p:spPr>
          <a:xfrm>
            <a:off x="8792179" y="3464098"/>
            <a:ext cx="3399822" cy="3399822"/>
          </a:xfrm>
          <a:prstGeom prst="rect">
            <a:avLst/>
          </a:prstGeom>
        </p:spPr>
      </p:pic>
      <p:pic>
        <p:nvPicPr>
          <p:cNvPr id="44" name="Picture 43" descr="A pie chart with a number of percentages&#10;&#10;Description automatically generated">
            <a:extLst>
              <a:ext uri="{FF2B5EF4-FFF2-40B4-BE49-F238E27FC236}">
                <a16:creationId xmlns:a16="http://schemas.microsoft.com/office/drawing/2014/main" id="{F20FB8FA-F9A0-E3F2-BD55-4DB9E0825FF3}"/>
              </a:ext>
            </a:extLst>
          </p:cNvPr>
          <p:cNvPicPr>
            <a:picLocks noChangeAspect="1"/>
          </p:cNvPicPr>
          <p:nvPr/>
        </p:nvPicPr>
        <p:blipFill>
          <a:blip r:embed="rId5"/>
          <a:srcRect t="13460" b="13118"/>
          <a:stretch/>
        </p:blipFill>
        <p:spPr>
          <a:xfrm>
            <a:off x="9415554" y="1022029"/>
            <a:ext cx="2461726" cy="1807440"/>
          </a:xfrm>
          <a:prstGeom prst="rect">
            <a:avLst/>
          </a:prstGeom>
        </p:spPr>
      </p:pic>
      <p:pic>
        <p:nvPicPr>
          <p:cNvPr id="48" name="Picture 47" descr="A pie chart with a number of different colored circles&#10;&#10;Description automatically generated">
            <a:extLst>
              <a:ext uri="{FF2B5EF4-FFF2-40B4-BE49-F238E27FC236}">
                <a16:creationId xmlns:a16="http://schemas.microsoft.com/office/drawing/2014/main" id="{B566E9CE-04BB-A45A-DBAD-987F56A6415B}"/>
              </a:ext>
            </a:extLst>
          </p:cNvPr>
          <p:cNvPicPr>
            <a:picLocks noChangeAspect="1"/>
          </p:cNvPicPr>
          <p:nvPr/>
        </p:nvPicPr>
        <p:blipFill>
          <a:blip r:embed="rId6"/>
          <a:srcRect t="24751" b="24408"/>
          <a:stretch/>
        </p:blipFill>
        <p:spPr>
          <a:xfrm>
            <a:off x="4449826" y="997063"/>
            <a:ext cx="3604190" cy="1832406"/>
          </a:xfrm>
          <a:prstGeom prst="rect">
            <a:avLst/>
          </a:prstGeom>
        </p:spPr>
      </p:pic>
      <p:pic>
        <p:nvPicPr>
          <p:cNvPr id="50" name="Picture 49" descr="A blue and red circle with text&#10;&#10;Description automatically generated">
            <a:extLst>
              <a:ext uri="{FF2B5EF4-FFF2-40B4-BE49-F238E27FC236}">
                <a16:creationId xmlns:a16="http://schemas.microsoft.com/office/drawing/2014/main" id="{50B211EC-96DD-49A5-A8AF-6CFBACF20A11}"/>
              </a:ext>
            </a:extLst>
          </p:cNvPr>
          <p:cNvPicPr>
            <a:picLocks noChangeAspect="1"/>
          </p:cNvPicPr>
          <p:nvPr/>
        </p:nvPicPr>
        <p:blipFill>
          <a:blip r:embed="rId7"/>
          <a:srcRect l="7647" t="14270" b="14696"/>
          <a:stretch/>
        </p:blipFill>
        <p:spPr>
          <a:xfrm>
            <a:off x="738378" y="997063"/>
            <a:ext cx="2349910" cy="1807440"/>
          </a:xfrm>
          <a:prstGeom prst="rect">
            <a:avLst/>
          </a:prstGeom>
        </p:spPr>
      </p:pic>
      <p:sp>
        <p:nvSpPr>
          <p:cNvPr id="2" name="TextBox 1">
            <a:extLst>
              <a:ext uri="{FF2B5EF4-FFF2-40B4-BE49-F238E27FC236}">
                <a16:creationId xmlns:a16="http://schemas.microsoft.com/office/drawing/2014/main" id="{6A0ECB52-6A65-76D1-002B-3FC769935CE7}"/>
              </a:ext>
            </a:extLst>
          </p:cNvPr>
          <p:cNvSpPr txBox="1"/>
          <p:nvPr/>
        </p:nvSpPr>
        <p:spPr>
          <a:xfrm>
            <a:off x="150993" y="66334"/>
            <a:ext cx="5169813" cy="769441"/>
          </a:xfrm>
          <a:prstGeom prst="rect">
            <a:avLst/>
          </a:prstGeom>
          <a:noFill/>
        </p:spPr>
        <p:txBody>
          <a:bodyPr wrap="none" rtlCol="0">
            <a:spAutoFit/>
          </a:bodyPr>
          <a:lstStyle/>
          <a:p>
            <a:pPr algn="ctr"/>
            <a:r>
              <a:rPr lang="en-US" sz="4400" b="1" dirty="0">
                <a:latin typeface="Aptos Narrow" panose="020B0004020202020204" pitchFamily="34" charset="0"/>
                <a:cs typeface="Arial" panose="020B0604020202020204" pitchFamily="34" charset="0"/>
              </a:rPr>
              <a:t>Participants (N = 146)</a:t>
            </a:r>
          </a:p>
        </p:txBody>
      </p:sp>
      <p:pic>
        <p:nvPicPr>
          <p:cNvPr id="46" name="Picture 45" descr="A graph of a graph&#10;&#10;Description automatically generated with medium confidence">
            <a:extLst>
              <a:ext uri="{FF2B5EF4-FFF2-40B4-BE49-F238E27FC236}">
                <a16:creationId xmlns:a16="http://schemas.microsoft.com/office/drawing/2014/main" id="{4EF34E9A-DD65-1C8E-BE8F-EBF2D4B9A652}"/>
              </a:ext>
            </a:extLst>
          </p:cNvPr>
          <p:cNvPicPr>
            <a:picLocks noChangeAspect="1"/>
          </p:cNvPicPr>
          <p:nvPr/>
        </p:nvPicPr>
        <p:blipFill>
          <a:blip r:embed="rId8"/>
          <a:stretch>
            <a:fillRect/>
          </a:stretch>
        </p:blipFill>
        <p:spPr>
          <a:xfrm>
            <a:off x="35307" y="3463999"/>
            <a:ext cx="3399823" cy="3399823"/>
          </a:xfrm>
          <a:prstGeom prst="rect">
            <a:avLst/>
          </a:prstGeom>
        </p:spPr>
      </p:pic>
    </p:spTree>
    <p:extLst>
      <p:ext uri="{BB962C8B-B14F-4D97-AF65-F5344CB8AC3E}">
        <p14:creationId xmlns:p14="http://schemas.microsoft.com/office/powerpoint/2010/main" val="2550795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5DB1F1-E633-597F-DE3B-751B7462EFE0}"/>
              </a:ext>
            </a:extLst>
          </p:cNvPr>
          <p:cNvSpPr txBox="1"/>
          <p:nvPr/>
        </p:nvSpPr>
        <p:spPr>
          <a:xfrm>
            <a:off x="623570" y="153650"/>
            <a:ext cx="2591800" cy="769441"/>
          </a:xfrm>
          <a:prstGeom prst="rect">
            <a:avLst/>
          </a:prstGeom>
          <a:noFill/>
        </p:spPr>
        <p:txBody>
          <a:bodyPr wrap="none" rtlCol="0">
            <a:spAutoFit/>
          </a:bodyPr>
          <a:lstStyle/>
          <a:p>
            <a:pPr algn="ctr"/>
            <a:r>
              <a:rPr lang="en-US" sz="4400" b="1" dirty="0">
                <a:latin typeface="Aptos Narrow" panose="020B0004020202020204" pitchFamily="34" charset="0"/>
                <a:cs typeface="Arial" panose="020B0604020202020204" pitchFamily="34" charset="0"/>
              </a:rPr>
              <a:t>Procedure</a:t>
            </a:r>
          </a:p>
        </p:txBody>
      </p:sp>
      <p:cxnSp>
        <p:nvCxnSpPr>
          <p:cNvPr id="6" name="Straight Connector 5">
            <a:extLst>
              <a:ext uri="{FF2B5EF4-FFF2-40B4-BE49-F238E27FC236}">
                <a16:creationId xmlns:a16="http://schemas.microsoft.com/office/drawing/2014/main" id="{BB73D1AE-F78A-F9CA-1FE4-AB178F3567DF}"/>
              </a:ext>
            </a:extLst>
          </p:cNvPr>
          <p:cNvCxnSpPr>
            <a:cxnSpLocks/>
          </p:cNvCxnSpPr>
          <p:nvPr/>
        </p:nvCxnSpPr>
        <p:spPr>
          <a:xfrm>
            <a:off x="2789473" y="3173695"/>
            <a:ext cx="5903120"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1EDC8415-FC53-393F-46A6-E4792E436A92}"/>
              </a:ext>
            </a:extLst>
          </p:cNvPr>
          <p:cNvCxnSpPr>
            <a:cxnSpLocks/>
          </p:cNvCxnSpPr>
          <p:nvPr/>
        </p:nvCxnSpPr>
        <p:spPr>
          <a:xfrm>
            <a:off x="2789474" y="2854607"/>
            <a:ext cx="0" cy="604838"/>
          </a:xfrm>
          <a:prstGeom prst="line">
            <a:avLst/>
          </a:prstGeom>
          <a:ln w="38100"/>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D8CA7A82-6311-198B-3599-F35BA3FA5E0F}"/>
              </a:ext>
            </a:extLst>
          </p:cNvPr>
          <p:cNvCxnSpPr>
            <a:cxnSpLocks/>
          </p:cNvCxnSpPr>
          <p:nvPr/>
        </p:nvCxnSpPr>
        <p:spPr>
          <a:xfrm>
            <a:off x="4758768" y="2856988"/>
            <a:ext cx="0" cy="604838"/>
          </a:xfrm>
          <a:prstGeom prst="line">
            <a:avLst/>
          </a:prstGeom>
          <a:ln w="38100"/>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74F51D15-2032-5312-9EDE-A04FAF43F4FD}"/>
              </a:ext>
            </a:extLst>
          </p:cNvPr>
          <p:cNvCxnSpPr>
            <a:cxnSpLocks/>
          </p:cNvCxnSpPr>
          <p:nvPr/>
        </p:nvCxnSpPr>
        <p:spPr>
          <a:xfrm>
            <a:off x="6728061" y="2854607"/>
            <a:ext cx="0" cy="604838"/>
          </a:xfrm>
          <a:prstGeom prst="line">
            <a:avLst/>
          </a:prstGeom>
          <a:ln w="38100"/>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EA7CCA68-EF37-7F8B-1B99-5619421DA8DF}"/>
              </a:ext>
            </a:extLst>
          </p:cNvPr>
          <p:cNvCxnSpPr>
            <a:cxnSpLocks/>
          </p:cNvCxnSpPr>
          <p:nvPr/>
        </p:nvCxnSpPr>
        <p:spPr>
          <a:xfrm>
            <a:off x="8697354" y="2864132"/>
            <a:ext cx="0" cy="604838"/>
          </a:xfrm>
          <a:prstGeom prst="line">
            <a:avLst/>
          </a:prstGeom>
          <a:ln w="38100"/>
        </p:spPr>
        <p:style>
          <a:lnRef idx="2">
            <a:schemeClr val="dk1"/>
          </a:lnRef>
          <a:fillRef idx="0">
            <a:schemeClr val="dk1"/>
          </a:fillRef>
          <a:effectRef idx="1">
            <a:schemeClr val="dk1"/>
          </a:effectRef>
          <a:fontRef idx="minor">
            <a:schemeClr val="tx1"/>
          </a:fontRef>
        </p:style>
      </p:cxnSp>
      <p:sp>
        <p:nvSpPr>
          <p:cNvPr id="13" name="TextBox 12">
            <a:extLst>
              <a:ext uri="{FF2B5EF4-FFF2-40B4-BE49-F238E27FC236}">
                <a16:creationId xmlns:a16="http://schemas.microsoft.com/office/drawing/2014/main" id="{C9695DCA-1EBD-C196-C073-AEC21A712845}"/>
              </a:ext>
            </a:extLst>
          </p:cNvPr>
          <p:cNvSpPr txBox="1"/>
          <p:nvPr/>
        </p:nvSpPr>
        <p:spPr>
          <a:xfrm>
            <a:off x="572277" y="1240331"/>
            <a:ext cx="11047445"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Five in-person visits, 4x daily surveys, and continuous passive monitoring of geolocation data</a:t>
            </a:r>
          </a:p>
        </p:txBody>
      </p:sp>
      <p:sp>
        <p:nvSpPr>
          <p:cNvPr id="15" name="TextBox 14">
            <a:extLst>
              <a:ext uri="{FF2B5EF4-FFF2-40B4-BE49-F238E27FC236}">
                <a16:creationId xmlns:a16="http://schemas.microsoft.com/office/drawing/2014/main" id="{EFF73D15-BFC9-4136-4879-3EF1F1904E8E}"/>
              </a:ext>
            </a:extLst>
          </p:cNvPr>
          <p:cNvSpPr txBox="1"/>
          <p:nvPr/>
        </p:nvSpPr>
        <p:spPr>
          <a:xfrm>
            <a:off x="2023879" y="2158837"/>
            <a:ext cx="1531188" cy="646331"/>
          </a:xfrm>
          <a:prstGeom prst="rect">
            <a:avLst/>
          </a:prstGeom>
          <a:noFill/>
        </p:spPr>
        <p:txBody>
          <a:bodyPr wrap="none" rtlCol="0">
            <a:spAutoFit/>
          </a:bodyPr>
          <a:lstStyle/>
          <a:p>
            <a:pPr algn="ctr"/>
            <a:r>
              <a:rPr lang="en-US" b="1" dirty="0">
                <a:solidFill>
                  <a:srgbClr val="AF2021"/>
                </a:solidFill>
                <a:latin typeface="Arial" panose="020B0604020202020204" pitchFamily="34" charset="0"/>
                <a:cs typeface="Arial" panose="020B0604020202020204" pitchFamily="34" charset="0"/>
              </a:rPr>
              <a:t>Screening &amp;</a:t>
            </a:r>
          </a:p>
          <a:p>
            <a:pPr algn="ctr"/>
            <a:r>
              <a:rPr lang="en-US" b="1" dirty="0">
                <a:solidFill>
                  <a:srgbClr val="AF2021"/>
                </a:solidFill>
                <a:latin typeface="Arial" panose="020B0604020202020204" pitchFamily="34" charset="0"/>
                <a:cs typeface="Arial" panose="020B0604020202020204" pitchFamily="34" charset="0"/>
              </a:rPr>
              <a:t>Enrollment</a:t>
            </a:r>
          </a:p>
        </p:txBody>
      </p:sp>
      <p:sp>
        <p:nvSpPr>
          <p:cNvPr id="16" name="TextBox 15">
            <a:extLst>
              <a:ext uri="{FF2B5EF4-FFF2-40B4-BE49-F238E27FC236}">
                <a16:creationId xmlns:a16="http://schemas.microsoft.com/office/drawing/2014/main" id="{60A5E5E0-0810-550C-65D6-C3B092E1C205}"/>
              </a:ext>
            </a:extLst>
          </p:cNvPr>
          <p:cNvSpPr txBox="1"/>
          <p:nvPr/>
        </p:nvSpPr>
        <p:spPr>
          <a:xfrm>
            <a:off x="4003616" y="2432881"/>
            <a:ext cx="1595309" cy="369332"/>
          </a:xfrm>
          <a:prstGeom prst="rect">
            <a:avLst/>
          </a:prstGeom>
          <a:noFill/>
        </p:spPr>
        <p:txBody>
          <a:bodyPr wrap="none" rtlCol="0">
            <a:spAutoFit/>
          </a:bodyPr>
          <a:lstStyle/>
          <a:p>
            <a:r>
              <a:rPr lang="en-US" b="1" dirty="0">
                <a:solidFill>
                  <a:srgbClr val="AF2021"/>
                </a:solidFill>
                <a:latin typeface="Arial" panose="020B0604020202020204" pitchFamily="34" charset="0"/>
                <a:cs typeface="Arial" panose="020B0604020202020204" pitchFamily="34" charset="0"/>
              </a:rPr>
              <a:t>Follow-up #1</a:t>
            </a:r>
          </a:p>
        </p:txBody>
      </p:sp>
      <p:sp>
        <p:nvSpPr>
          <p:cNvPr id="17" name="TextBox 16">
            <a:extLst>
              <a:ext uri="{FF2B5EF4-FFF2-40B4-BE49-F238E27FC236}">
                <a16:creationId xmlns:a16="http://schemas.microsoft.com/office/drawing/2014/main" id="{5AAA94D5-34F1-345F-9AA8-1A2D921962DF}"/>
              </a:ext>
            </a:extLst>
          </p:cNvPr>
          <p:cNvSpPr txBox="1"/>
          <p:nvPr/>
        </p:nvSpPr>
        <p:spPr>
          <a:xfrm>
            <a:off x="5975291" y="2432881"/>
            <a:ext cx="1595309" cy="369332"/>
          </a:xfrm>
          <a:prstGeom prst="rect">
            <a:avLst/>
          </a:prstGeom>
          <a:noFill/>
        </p:spPr>
        <p:txBody>
          <a:bodyPr wrap="none" rtlCol="0">
            <a:spAutoFit/>
          </a:bodyPr>
          <a:lstStyle/>
          <a:p>
            <a:r>
              <a:rPr lang="en-US" b="1" dirty="0">
                <a:solidFill>
                  <a:srgbClr val="AF2021"/>
                </a:solidFill>
                <a:latin typeface="Arial" panose="020B0604020202020204" pitchFamily="34" charset="0"/>
                <a:cs typeface="Arial" panose="020B0604020202020204" pitchFamily="34" charset="0"/>
              </a:rPr>
              <a:t>Follow-up #2</a:t>
            </a:r>
          </a:p>
        </p:txBody>
      </p:sp>
      <p:sp>
        <p:nvSpPr>
          <p:cNvPr id="18" name="TextBox 17">
            <a:extLst>
              <a:ext uri="{FF2B5EF4-FFF2-40B4-BE49-F238E27FC236}">
                <a16:creationId xmlns:a16="http://schemas.microsoft.com/office/drawing/2014/main" id="{C07F0AA6-16EF-9104-1637-A7F19DD937C4}"/>
              </a:ext>
            </a:extLst>
          </p:cNvPr>
          <p:cNvSpPr txBox="1"/>
          <p:nvPr/>
        </p:nvSpPr>
        <p:spPr>
          <a:xfrm>
            <a:off x="7939823" y="2432881"/>
            <a:ext cx="1595309" cy="369332"/>
          </a:xfrm>
          <a:prstGeom prst="rect">
            <a:avLst/>
          </a:prstGeom>
          <a:noFill/>
        </p:spPr>
        <p:txBody>
          <a:bodyPr wrap="none" rtlCol="0">
            <a:spAutoFit/>
          </a:bodyPr>
          <a:lstStyle/>
          <a:p>
            <a:r>
              <a:rPr lang="en-US" b="1" dirty="0">
                <a:solidFill>
                  <a:srgbClr val="AF2021"/>
                </a:solidFill>
                <a:latin typeface="Arial" panose="020B0604020202020204" pitchFamily="34" charset="0"/>
                <a:cs typeface="Arial" panose="020B0604020202020204" pitchFamily="34" charset="0"/>
              </a:rPr>
              <a:t>Follow-up #3</a:t>
            </a:r>
          </a:p>
        </p:txBody>
      </p:sp>
      <p:sp>
        <p:nvSpPr>
          <p:cNvPr id="22" name="TextBox 21">
            <a:extLst>
              <a:ext uri="{FF2B5EF4-FFF2-40B4-BE49-F238E27FC236}">
                <a16:creationId xmlns:a16="http://schemas.microsoft.com/office/drawing/2014/main" id="{66F08D48-B438-F1DE-9993-B75A7BC3AD62}"/>
              </a:ext>
            </a:extLst>
          </p:cNvPr>
          <p:cNvSpPr txBox="1"/>
          <p:nvPr/>
        </p:nvSpPr>
        <p:spPr>
          <a:xfrm>
            <a:off x="623570" y="4265563"/>
            <a:ext cx="9435899"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Screening and enrollment:</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Demographic and alcohol use-related information</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Pre-reported frequently visited locations</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Follow-up visits:</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Asked </a:t>
            </a:r>
            <a:r>
              <a:rPr lang="en-US" sz="2400" b="1" dirty="0">
                <a:solidFill>
                  <a:srgbClr val="AF2021"/>
                </a:solidFill>
                <a:latin typeface="Arial" panose="020B0604020202020204" pitchFamily="34" charset="0"/>
                <a:cs typeface="Arial" panose="020B0604020202020204" pitchFamily="34" charset="0"/>
              </a:rPr>
              <a:t>contextual questions </a:t>
            </a:r>
            <a:r>
              <a:rPr lang="en-US" sz="2400" dirty="0">
                <a:latin typeface="Arial" panose="020B0604020202020204" pitchFamily="34" charset="0"/>
                <a:cs typeface="Arial" panose="020B0604020202020204" pitchFamily="34" charset="0"/>
              </a:rPr>
              <a:t>about frequently visited locations in past month (&gt;2 times)</a:t>
            </a:r>
          </a:p>
        </p:txBody>
      </p:sp>
      <p:cxnSp>
        <p:nvCxnSpPr>
          <p:cNvPr id="24" name="Straight Arrow Connector 23">
            <a:extLst>
              <a:ext uri="{FF2B5EF4-FFF2-40B4-BE49-F238E27FC236}">
                <a16:creationId xmlns:a16="http://schemas.microsoft.com/office/drawing/2014/main" id="{DFE26073-6822-D2AF-7656-F6A1268AEBA0}"/>
              </a:ext>
            </a:extLst>
          </p:cNvPr>
          <p:cNvCxnSpPr/>
          <p:nvPr/>
        </p:nvCxnSpPr>
        <p:spPr>
          <a:xfrm>
            <a:off x="5144529" y="3416582"/>
            <a:ext cx="1204914"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07C49AF0-1D05-47C4-FEE5-6B5436E80D4D}"/>
              </a:ext>
            </a:extLst>
          </p:cNvPr>
          <p:cNvCxnSpPr/>
          <p:nvPr/>
        </p:nvCxnSpPr>
        <p:spPr>
          <a:xfrm>
            <a:off x="7058759" y="3416582"/>
            <a:ext cx="1204914"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27" name="TextBox 26">
            <a:extLst>
              <a:ext uri="{FF2B5EF4-FFF2-40B4-BE49-F238E27FC236}">
                <a16:creationId xmlns:a16="http://schemas.microsoft.com/office/drawing/2014/main" id="{3AAA24CA-0AAA-D9AE-3309-3CFE8595E540}"/>
              </a:ext>
            </a:extLst>
          </p:cNvPr>
          <p:cNvSpPr txBox="1"/>
          <p:nvPr/>
        </p:nvSpPr>
        <p:spPr>
          <a:xfrm>
            <a:off x="5259429" y="3235497"/>
            <a:ext cx="963211" cy="215444"/>
          </a:xfrm>
          <a:prstGeom prst="rect">
            <a:avLst/>
          </a:prstGeom>
          <a:noFill/>
        </p:spPr>
        <p:txBody>
          <a:bodyPr wrap="square">
            <a:spAutoFit/>
          </a:bodyPr>
          <a:lstStyle/>
          <a:p>
            <a:pPr algn="ctr"/>
            <a:r>
              <a:rPr lang="en-US" sz="800" dirty="0">
                <a:latin typeface="Arial" panose="020B0604020202020204" pitchFamily="34" charset="0"/>
                <a:cs typeface="Arial" panose="020B0604020202020204" pitchFamily="34" charset="0"/>
              </a:rPr>
              <a:t>ONE MONTH</a:t>
            </a:r>
            <a:endParaRPr lang="en-US" sz="800" dirty="0"/>
          </a:p>
        </p:txBody>
      </p:sp>
      <p:sp>
        <p:nvSpPr>
          <p:cNvPr id="28" name="TextBox 27">
            <a:extLst>
              <a:ext uri="{FF2B5EF4-FFF2-40B4-BE49-F238E27FC236}">
                <a16:creationId xmlns:a16="http://schemas.microsoft.com/office/drawing/2014/main" id="{C224E33D-E55D-CAD4-3402-CD01860D20D3}"/>
              </a:ext>
            </a:extLst>
          </p:cNvPr>
          <p:cNvSpPr txBox="1"/>
          <p:nvPr/>
        </p:nvSpPr>
        <p:spPr>
          <a:xfrm>
            <a:off x="7179610" y="3234590"/>
            <a:ext cx="963211" cy="215444"/>
          </a:xfrm>
          <a:prstGeom prst="rect">
            <a:avLst/>
          </a:prstGeom>
          <a:noFill/>
        </p:spPr>
        <p:txBody>
          <a:bodyPr wrap="square">
            <a:spAutoFit/>
          </a:bodyPr>
          <a:lstStyle/>
          <a:p>
            <a:pPr algn="ctr"/>
            <a:r>
              <a:rPr lang="en-US" sz="800" dirty="0">
                <a:latin typeface="Arial" panose="020B0604020202020204" pitchFamily="34" charset="0"/>
                <a:cs typeface="Arial" panose="020B0604020202020204" pitchFamily="34" charset="0"/>
              </a:rPr>
              <a:t>ONE MONTH</a:t>
            </a:r>
            <a:endParaRPr lang="en-US" sz="800" dirty="0"/>
          </a:p>
        </p:txBody>
      </p:sp>
      <p:cxnSp>
        <p:nvCxnSpPr>
          <p:cNvPr id="3" name="Straight Arrow Connector 2">
            <a:extLst>
              <a:ext uri="{FF2B5EF4-FFF2-40B4-BE49-F238E27FC236}">
                <a16:creationId xmlns:a16="http://schemas.microsoft.com/office/drawing/2014/main" id="{795CFF36-54C1-4997-5E7E-730EE8747BA3}"/>
              </a:ext>
            </a:extLst>
          </p:cNvPr>
          <p:cNvCxnSpPr/>
          <p:nvPr/>
        </p:nvCxnSpPr>
        <p:spPr>
          <a:xfrm>
            <a:off x="3081772" y="3415675"/>
            <a:ext cx="1204914"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4" name="TextBox 3">
            <a:extLst>
              <a:ext uri="{FF2B5EF4-FFF2-40B4-BE49-F238E27FC236}">
                <a16:creationId xmlns:a16="http://schemas.microsoft.com/office/drawing/2014/main" id="{252C233C-2E0A-F1D5-2F1C-8A81582B4298}"/>
              </a:ext>
            </a:extLst>
          </p:cNvPr>
          <p:cNvSpPr txBox="1"/>
          <p:nvPr/>
        </p:nvSpPr>
        <p:spPr>
          <a:xfrm>
            <a:off x="3196672" y="3234590"/>
            <a:ext cx="963211" cy="215444"/>
          </a:xfrm>
          <a:prstGeom prst="rect">
            <a:avLst/>
          </a:prstGeom>
          <a:noFill/>
        </p:spPr>
        <p:txBody>
          <a:bodyPr wrap="square">
            <a:spAutoFit/>
          </a:bodyPr>
          <a:lstStyle/>
          <a:p>
            <a:pPr algn="ctr"/>
            <a:r>
              <a:rPr lang="en-US" sz="800" dirty="0">
                <a:latin typeface="Arial" panose="020B0604020202020204" pitchFamily="34" charset="0"/>
                <a:cs typeface="Arial" panose="020B0604020202020204" pitchFamily="34" charset="0"/>
              </a:rPr>
              <a:t>ONE MONTH</a:t>
            </a:r>
            <a:endParaRPr lang="en-US" sz="800" dirty="0"/>
          </a:p>
        </p:txBody>
      </p:sp>
      <p:pic>
        <p:nvPicPr>
          <p:cNvPr id="23" name="Graphic 22" descr="Return outline">
            <a:extLst>
              <a:ext uri="{FF2B5EF4-FFF2-40B4-BE49-F238E27FC236}">
                <a16:creationId xmlns:a16="http://schemas.microsoft.com/office/drawing/2014/main" id="{F6214F50-0152-E623-EFA6-17563FA338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2584899" y="3000195"/>
            <a:ext cx="914400" cy="914400"/>
          </a:xfrm>
          <a:prstGeom prst="rect">
            <a:avLst/>
          </a:prstGeom>
        </p:spPr>
      </p:pic>
      <p:sp>
        <p:nvSpPr>
          <p:cNvPr id="26" name="TextBox 25">
            <a:extLst>
              <a:ext uri="{FF2B5EF4-FFF2-40B4-BE49-F238E27FC236}">
                <a16:creationId xmlns:a16="http://schemas.microsoft.com/office/drawing/2014/main" id="{08E6B198-AEA3-1FD3-430A-1D4B3BC2C3DA}"/>
              </a:ext>
            </a:extLst>
          </p:cNvPr>
          <p:cNvSpPr txBox="1"/>
          <p:nvPr/>
        </p:nvSpPr>
        <p:spPr>
          <a:xfrm>
            <a:off x="3382915" y="3576647"/>
            <a:ext cx="6780059" cy="283475"/>
          </a:xfrm>
          <a:prstGeom prst="rect">
            <a:avLst/>
          </a:prstGeom>
          <a:noFill/>
        </p:spPr>
        <p:txBody>
          <a:bodyPr wrap="square" rtlCol="0">
            <a:spAutoFit/>
          </a:bodyPr>
          <a:lstStyle/>
          <a:p>
            <a:r>
              <a:rPr lang="en-US" sz="1200" b="1" dirty="0">
                <a:solidFill>
                  <a:srgbClr val="AF2021"/>
                </a:solidFill>
              </a:rPr>
              <a:t>Survey and geolocation data continuously collected throughout this period</a:t>
            </a:r>
          </a:p>
        </p:txBody>
      </p:sp>
      <p:pic>
        <p:nvPicPr>
          <p:cNvPr id="32" name="Graphic 31" descr="Map with pin outline">
            <a:extLst>
              <a:ext uri="{FF2B5EF4-FFF2-40B4-BE49-F238E27FC236}">
                <a16:creationId xmlns:a16="http://schemas.microsoft.com/office/drawing/2014/main" id="{5B217A8C-9D66-E159-85C6-FEA3CBF1FF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90481" y="1984807"/>
            <a:ext cx="549396" cy="549396"/>
          </a:xfrm>
          <a:prstGeom prst="rect">
            <a:avLst/>
          </a:prstGeom>
        </p:spPr>
      </p:pic>
      <p:pic>
        <p:nvPicPr>
          <p:cNvPr id="33" name="Graphic 32" descr="Map with pin outline">
            <a:extLst>
              <a:ext uri="{FF2B5EF4-FFF2-40B4-BE49-F238E27FC236}">
                <a16:creationId xmlns:a16="http://schemas.microsoft.com/office/drawing/2014/main" id="{C34DF955-ACAB-6839-B891-04DCFFF18A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53363" y="1988015"/>
            <a:ext cx="549396" cy="549396"/>
          </a:xfrm>
          <a:prstGeom prst="rect">
            <a:avLst/>
          </a:prstGeom>
        </p:spPr>
      </p:pic>
      <p:pic>
        <p:nvPicPr>
          <p:cNvPr id="34" name="Graphic 33" descr="Map with pin outline">
            <a:extLst>
              <a:ext uri="{FF2B5EF4-FFF2-40B4-BE49-F238E27FC236}">
                <a16:creationId xmlns:a16="http://schemas.microsoft.com/office/drawing/2014/main" id="{D193BCFB-293E-CE0D-4D1A-AFEE818A4F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13539" y="1990665"/>
            <a:ext cx="549396" cy="549396"/>
          </a:xfrm>
          <a:prstGeom prst="rect">
            <a:avLst/>
          </a:prstGeom>
        </p:spPr>
      </p:pic>
    </p:spTree>
    <p:extLst>
      <p:ext uri="{BB962C8B-B14F-4D97-AF65-F5344CB8AC3E}">
        <p14:creationId xmlns:p14="http://schemas.microsoft.com/office/powerpoint/2010/main" val="3959371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2">
                                            <p:txEl>
                                              <p:pRg st="0" end="0"/>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2">
                                            <p:txEl>
                                              <p:pRg st="1" end="1"/>
                                            </p:txEl>
                                          </p:spTgt>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2">
                                            <p:txEl>
                                              <p:pRg st="2" end="2"/>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2">
                                            <p:txEl>
                                              <p:pRg st="3" end="3"/>
                                            </p:txEl>
                                          </p:spTgt>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2">
                                            <p:txEl>
                                              <p:pRg st="4" end="4"/>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17" grpId="0"/>
      <p:bldP spid="18" grpId="0"/>
      <p:bldP spid="22" grpId="0" build="allAtOnce"/>
      <p:bldP spid="27" grpId="0"/>
      <p:bldP spid="28" grpId="0"/>
      <p:bldP spid="4" grpId="0"/>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6E9DA-C527-00FC-E868-6503C381576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351AF5D-AEB6-E5DF-BE3A-16977FF6EC42}"/>
              </a:ext>
            </a:extLst>
          </p:cNvPr>
          <p:cNvSpPr txBox="1"/>
          <p:nvPr/>
        </p:nvSpPr>
        <p:spPr>
          <a:xfrm>
            <a:off x="356558" y="190972"/>
            <a:ext cx="5584477" cy="769441"/>
          </a:xfrm>
          <a:prstGeom prst="rect">
            <a:avLst/>
          </a:prstGeom>
          <a:noFill/>
        </p:spPr>
        <p:txBody>
          <a:bodyPr wrap="none" rtlCol="0">
            <a:spAutoFit/>
          </a:bodyPr>
          <a:lstStyle/>
          <a:p>
            <a:pPr algn="ctr"/>
            <a:r>
              <a:rPr lang="en-US" sz="4400" b="1" dirty="0">
                <a:latin typeface="Aptos Narrow" panose="020B0004020202020204" pitchFamily="34" charset="0"/>
                <a:cs typeface="Arial" panose="020B0604020202020204" pitchFamily="34" charset="0"/>
              </a:rPr>
              <a:t>Contextual information</a:t>
            </a:r>
          </a:p>
        </p:txBody>
      </p:sp>
      <p:pic>
        <p:nvPicPr>
          <p:cNvPr id="4" name="Picture 3">
            <a:extLst>
              <a:ext uri="{FF2B5EF4-FFF2-40B4-BE49-F238E27FC236}">
                <a16:creationId xmlns:a16="http://schemas.microsoft.com/office/drawing/2014/main" id="{D643E697-299B-F178-0A4F-023C3F0EC8F3}"/>
              </a:ext>
            </a:extLst>
          </p:cNvPr>
          <p:cNvPicPr>
            <a:picLocks noChangeAspect="1"/>
          </p:cNvPicPr>
          <p:nvPr/>
        </p:nvPicPr>
        <p:blipFill>
          <a:blip r:embed="rId3"/>
          <a:stretch>
            <a:fillRect/>
          </a:stretch>
        </p:blipFill>
        <p:spPr>
          <a:xfrm>
            <a:off x="347424" y="960413"/>
            <a:ext cx="11497152" cy="5441472"/>
          </a:xfrm>
          <a:prstGeom prst="rect">
            <a:avLst/>
          </a:prstGeom>
        </p:spPr>
      </p:pic>
    </p:spTree>
    <p:extLst>
      <p:ext uri="{BB962C8B-B14F-4D97-AF65-F5344CB8AC3E}">
        <p14:creationId xmlns:p14="http://schemas.microsoft.com/office/powerpoint/2010/main" val="1996081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C5BD3-1456-4433-0A65-05CD141CE50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1D5ECF3-A577-4994-3460-C14ADEBE478C}"/>
              </a:ext>
            </a:extLst>
          </p:cNvPr>
          <p:cNvSpPr txBox="1"/>
          <p:nvPr/>
        </p:nvSpPr>
        <p:spPr>
          <a:xfrm>
            <a:off x="108426" y="99408"/>
            <a:ext cx="4178260" cy="769441"/>
          </a:xfrm>
          <a:prstGeom prst="rect">
            <a:avLst/>
          </a:prstGeom>
          <a:noFill/>
        </p:spPr>
        <p:txBody>
          <a:bodyPr wrap="none" rtlCol="0">
            <a:spAutoFit/>
          </a:bodyPr>
          <a:lstStyle/>
          <a:p>
            <a:pPr algn="ctr"/>
            <a:r>
              <a:rPr lang="en-US" sz="4400" b="1" dirty="0">
                <a:latin typeface="Aptos Narrow" panose="020B0004020202020204" pitchFamily="34" charset="0"/>
                <a:cs typeface="Arial" panose="020B0604020202020204" pitchFamily="34" charset="0"/>
              </a:rPr>
              <a:t>Geolocation data</a:t>
            </a:r>
          </a:p>
        </p:txBody>
      </p:sp>
      <p:sp>
        <p:nvSpPr>
          <p:cNvPr id="5" name="TextBox 4">
            <a:extLst>
              <a:ext uri="{FF2B5EF4-FFF2-40B4-BE49-F238E27FC236}">
                <a16:creationId xmlns:a16="http://schemas.microsoft.com/office/drawing/2014/main" id="{C0F8EBE5-7395-B1D4-5180-EE87113C952F}"/>
              </a:ext>
            </a:extLst>
          </p:cNvPr>
          <p:cNvSpPr txBox="1"/>
          <p:nvPr/>
        </p:nvSpPr>
        <p:spPr>
          <a:xfrm>
            <a:off x="530074" y="1025348"/>
            <a:ext cx="8450639" cy="5262979"/>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Collected via </a:t>
            </a:r>
            <a:r>
              <a:rPr lang="en-US" sz="2400" i="1" dirty="0">
                <a:latin typeface="Arial" panose="020B0604020202020204" pitchFamily="34" charset="0"/>
                <a:cs typeface="Arial" panose="020B0604020202020204" pitchFamily="34" charset="0"/>
              </a:rPr>
              <a:t>Moves</a:t>
            </a:r>
            <a:r>
              <a:rPr lang="en-US" sz="2400" dirty="0">
                <a:latin typeface="Arial" panose="020B0604020202020204" pitchFamily="34" charset="0"/>
                <a:cs typeface="Arial" panose="020B0604020202020204" pitchFamily="34" charset="0"/>
              </a:rPr>
              <a:t> and </a:t>
            </a:r>
            <a:r>
              <a:rPr lang="en-US" sz="2400" i="1" dirty="0" err="1">
                <a:latin typeface="Arial" panose="020B0604020202020204" pitchFamily="34" charset="0"/>
                <a:cs typeface="Arial" panose="020B0604020202020204" pitchFamily="34" charset="0"/>
              </a:rPr>
              <a:t>FollowMee</a:t>
            </a:r>
            <a:endParaRPr lang="en-US" sz="2400" i="1"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Tracked using </a:t>
            </a:r>
            <a:r>
              <a:rPr lang="en-US" sz="2400" b="1" dirty="0">
                <a:solidFill>
                  <a:srgbClr val="AF2021"/>
                </a:solidFill>
                <a:latin typeface="Arial" panose="020B0604020202020204" pitchFamily="34" charset="0"/>
                <a:cs typeface="Arial" panose="020B0604020202020204" pitchFamily="34" charset="0"/>
              </a:rPr>
              <a:t>GPS</a:t>
            </a:r>
            <a:r>
              <a:rPr lang="en-US" sz="2400" dirty="0">
                <a:latin typeface="Arial" panose="020B0604020202020204" pitchFamily="34" charset="0"/>
                <a:cs typeface="Arial" panose="020B0604020202020204" pitchFamily="34" charset="0"/>
              </a:rPr>
              <a:t> and </a:t>
            </a:r>
            <a:r>
              <a:rPr lang="en-US" sz="2400" b="1" dirty="0" err="1">
                <a:solidFill>
                  <a:srgbClr val="AF2021"/>
                </a:solidFill>
                <a:latin typeface="Arial" panose="020B0604020202020204" pitchFamily="34" charset="0"/>
                <a:cs typeface="Arial" panose="020B0604020202020204" pitchFamily="34" charset="0"/>
              </a:rPr>
              <a:t>WiFi</a:t>
            </a:r>
            <a:r>
              <a:rPr lang="en-US" sz="2400" b="1" dirty="0">
                <a:solidFill>
                  <a:srgbClr val="AF2021"/>
                </a:solidFill>
                <a:latin typeface="Arial" panose="020B0604020202020204" pitchFamily="34" charset="0"/>
                <a:cs typeface="Arial" panose="020B0604020202020204" pitchFamily="34" charset="0"/>
              </a:rPr>
              <a:t> positioning technology</a:t>
            </a:r>
            <a:br>
              <a:rPr lang="en-US" sz="2400" b="1" dirty="0">
                <a:solidFill>
                  <a:srgbClr val="AF2021"/>
                </a:solidFill>
                <a:latin typeface="Arial" panose="020B0604020202020204" pitchFamily="34" charset="0"/>
                <a:cs typeface="Arial" panose="020B0604020202020204" pitchFamily="34" charset="0"/>
              </a:rPr>
            </a:br>
            <a:endParaRPr lang="en-US" sz="2400" b="1" dirty="0">
              <a:solidFill>
                <a:srgbClr val="AF202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Data were processed to filter out:</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Duplicated points</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Fast movement speeds (&gt; 100mph)</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Sudden positional jumps</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Long-duration sampling periods</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(&gt; 24h no movement or</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&gt; 2h with position jump &gt; .31 miles)</a:t>
            </a:r>
            <a:br>
              <a:rPr lang="en-US"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Points “in transit” if &gt; 4mph</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At known context if within .031 miles of location</a:t>
            </a:r>
          </a:p>
          <a:p>
            <a:pPr marL="742950" lvl="1"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pic>
        <p:nvPicPr>
          <p:cNvPr id="1026" name="Picture 2" descr="FollowMee GPS Location Tracker on the App Store">
            <a:extLst>
              <a:ext uri="{FF2B5EF4-FFF2-40B4-BE49-F238E27FC236}">
                <a16:creationId xmlns:a16="http://schemas.microsoft.com/office/drawing/2014/main" id="{F0E5F0C2-6536-1DBF-8B74-0D9FEF58E887}"/>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8795" t="12091" r="29276" b="11892"/>
          <a:stretch/>
        </p:blipFill>
        <p:spPr bwMode="auto">
          <a:xfrm>
            <a:off x="11243846" y="311275"/>
            <a:ext cx="728688" cy="6935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A26EFB2-25D5-2E43-15EC-4C4A5958D078}"/>
              </a:ext>
            </a:extLst>
          </p:cNvPr>
          <p:cNvPicPr>
            <a:picLocks noChangeAspect="1"/>
          </p:cNvPicPr>
          <p:nvPr/>
        </p:nvPicPr>
        <p:blipFill>
          <a:blip r:embed="rId5"/>
          <a:stretch>
            <a:fillRect/>
          </a:stretch>
        </p:blipFill>
        <p:spPr>
          <a:xfrm>
            <a:off x="10215342" y="311275"/>
            <a:ext cx="693570" cy="693570"/>
          </a:xfrm>
          <a:prstGeom prst="rect">
            <a:avLst/>
          </a:prstGeom>
        </p:spPr>
      </p:pic>
      <p:sp>
        <p:nvSpPr>
          <p:cNvPr id="14" name="TextBox 13">
            <a:extLst>
              <a:ext uri="{FF2B5EF4-FFF2-40B4-BE49-F238E27FC236}">
                <a16:creationId xmlns:a16="http://schemas.microsoft.com/office/drawing/2014/main" id="{9BF97B4F-F194-BC64-4183-BF04BF996AA9}"/>
              </a:ext>
            </a:extLst>
          </p:cNvPr>
          <p:cNvSpPr txBox="1"/>
          <p:nvPr/>
        </p:nvSpPr>
        <p:spPr>
          <a:xfrm>
            <a:off x="10941955" y="0"/>
            <a:ext cx="1332470" cy="311275"/>
          </a:xfrm>
          <a:prstGeom prst="rect">
            <a:avLst/>
          </a:prstGeom>
          <a:noFill/>
        </p:spPr>
        <p:txBody>
          <a:bodyPr wrap="square">
            <a:spAutoFit/>
          </a:bodyPr>
          <a:lstStyle/>
          <a:p>
            <a:pPr algn="ctr"/>
            <a:r>
              <a:rPr lang="en-US" sz="1400" i="1" dirty="0" err="1">
                <a:latin typeface="Arial" panose="020B0604020202020204" pitchFamily="34" charset="0"/>
                <a:cs typeface="Arial" panose="020B0604020202020204" pitchFamily="34" charset="0"/>
              </a:rPr>
              <a:t>FollowMee</a:t>
            </a:r>
            <a:endParaRPr lang="en-US" sz="1400" i="1" dirty="0"/>
          </a:p>
        </p:txBody>
      </p:sp>
      <p:sp>
        <p:nvSpPr>
          <p:cNvPr id="19" name="TextBox 18">
            <a:extLst>
              <a:ext uri="{FF2B5EF4-FFF2-40B4-BE49-F238E27FC236}">
                <a16:creationId xmlns:a16="http://schemas.microsoft.com/office/drawing/2014/main" id="{CB17B24D-7AD2-605C-AC89-9431937C1139}"/>
              </a:ext>
            </a:extLst>
          </p:cNvPr>
          <p:cNvSpPr txBox="1"/>
          <p:nvPr/>
        </p:nvSpPr>
        <p:spPr>
          <a:xfrm>
            <a:off x="9894855" y="0"/>
            <a:ext cx="1332470" cy="311275"/>
          </a:xfrm>
          <a:prstGeom prst="rect">
            <a:avLst/>
          </a:prstGeom>
          <a:noFill/>
        </p:spPr>
        <p:txBody>
          <a:bodyPr wrap="square">
            <a:spAutoFit/>
          </a:bodyPr>
          <a:lstStyle/>
          <a:p>
            <a:pPr algn="ctr"/>
            <a:r>
              <a:rPr lang="en-US" sz="1400" i="1" dirty="0">
                <a:latin typeface="Arial" panose="020B0604020202020204" pitchFamily="34" charset="0"/>
                <a:cs typeface="Arial" panose="020B0604020202020204" pitchFamily="34" charset="0"/>
              </a:rPr>
              <a:t>Moves</a:t>
            </a:r>
            <a:endParaRPr lang="en-US" sz="1400" i="1" dirty="0"/>
          </a:p>
        </p:txBody>
      </p:sp>
    </p:spTree>
    <p:extLst>
      <p:ext uri="{BB962C8B-B14F-4D97-AF65-F5344CB8AC3E}">
        <p14:creationId xmlns:p14="http://schemas.microsoft.com/office/powerpoint/2010/main" val="2316191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3" name="Straight Connector 62">
            <a:extLst>
              <a:ext uri="{FF2B5EF4-FFF2-40B4-BE49-F238E27FC236}">
                <a16:creationId xmlns:a16="http://schemas.microsoft.com/office/drawing/2014/main" id="{D1DDD440-3895-762D-146F-E9A1D826E67F}"/>
              </a:ext>
            </a:extLst>
          </p:cNvPr>
          <p:cNvCxnSpPr>
            <a:cxnSpLocks/>
          </p:cNvCxnSpPr>
          <p:nvPr/>
        </p:nvCxnSpPr>
        <p:spPr>
          <a:xfrm>
            <a:off x="8676567"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21F4684C-F0D3-EF7B-0C0B-D14AF5AD7AAB}"/>
              </a:ext>
            </a:extLst>
          </p:cNvPr>
          <p:cNvCxnSpPr>
            <a:cxnSpLocks/>
          </p:cNvCxnSpPr>
          <p:nvPr/>
        </p:nvCxnSpPr>
        <p:spPr>
          <a:xfrm>
            <a:off x="8414724"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BAB40D6A-42D8-04E1-0B71-2E14EB403155}"/>
              </a:ext>
            </a:extLst>
          </p:cNvPr>
          <p:cNvCxnSpPr>
            <a:cxnSpLocks/>
          </p:cNvCxnSpPr>
          <p:nvPr/>
        </p:nvCxnSpPr>
        <p:spPr>
          <a:xfrm>
            <a:off x="8152881"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0458BE4B-AA07-1E2C-8687-8A4860A173CD}"/>
              </a:ext>
            </a:extLst>
          </p:cNvPr>
          <p:cNvCxnSpPr>
            <a:cxnSpLocks/>
          </p:cNvCxnSpPr>
          <p:nvPr/>
        </p:nvCxnSpPr>
        <p:spPr>
          <a:xfrm>
            <a:off x="7891038"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F4B51662-6E77-1D70-5B9B-D921C7F186C3}"/>
              </a:ext>
            </a:extLst>
          </p:cNvPr>
          <p:cNvCxnSpPr>
            <a:cxnSpLocks/>
          </p:cNvCxnSpPr>
          <p:nvPr/>
        </p:nvCxnSpPr>
        <p:spPr>
          <a:xfrm>
            <a:off x="7629195"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F06B49EB-9A21-0F47-7AE1-8C4CFB724242}"/>
              </a:ext>
            </a:extLst>
          </p:cNvPr>
          <p:cNvCxnSpPr>
            <a:cxnSpLocks/>
          </p:cNvCxnSpPr>
          <p:nvPr/>
        </p:nvCxnSpPr>
        <p:spPr>
          <a:xfrm>
            <a:off x="7105509"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BF908DA3-3533-962C-C9A6-F95A22CD335F}"/>
              </a:ext>
            </a:extLst>
          </p:cNvPr>
          <p:cNvCxnSpPr>
            <a:cxnSpLocks/>
          </p:cNvCxnSpPr>
          <p:nvPr/>
        </p:nvCxnSpPr>
        <p:spPr>
          <a:xfrm>
            <a:off x="6843666"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13E05DB2-CB8D-ECB1-3C08-507612F4610D}"/>
              </a:ext>
            </a:extLst>
          </p:cNvPr>
          <p:cNvCxnSpPr>
            <a:cxnSpLocks/>
          </p:cNvCxnSpPr>
          <p:nvPr/>
        </p:nvCxnSpPr>
        <p:spPr>
          <a:xfrm>
            <a:off x="6581823"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1B2E5EE3-759C-AF37-B768-65A5400A9152}"/>
              </a:ext>
            </a:extLst>
          </p:cNvPr>
          <p:cNvCxnSpPr>
            <a:cxnSpLocks/>
          </p:cNvCxnSpPr>
          <p:nvPr/>
        </p:nvCxnSpPr>
        <p:spPr>
          <a:xfrm>
            <a:off x="6319980"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FB4F4200-8A53-14BC-D058-17806F8CD5E1}"/>
              </a:ext>
            </a:extLst>
          </p:cNvPr>
          <p:cNvCxnSpPr>
            <a:cxnSpLocks/>
          </p:cNvCxnSpPr>
          <p:nvPr/>
        </p:nvCxnSpPr>
        <p:spPr>
          <a:xfrm>
            <a:off x="6058137"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CF5B7B78-E605-7392-63E1-D6996CEC7AF3}"/>
              </a:ext>
            </a:extLst>
          </p:cNvPr>
          <p:cNvCxnSpPr>
            <a:cxnSpLocks/>
          </p:cNvCxnSpPr>
          <p:nvPr/>
        </p:nvCxnSpPr>
        <p:spPr>
          <a:xfrm>
            <a:off x="5534451"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DEBA947D-0C9A-A05C-B2F0-11E979282AEC}"/>
              </a:ext>
            </a:extLst>
          </p:cNvPr>
          <p:cNvCxnSpPr>
            <a:cxnSpLocks/>
          </p:cNvCxnSpPr>
          <p:nvPr/>
        </p:nvCxnSpPr>
        <p:spPr>
          <a:xfrm>
            <a:off x="5272608"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F33A3E33-72B4-6931-9AF8-5D26BB8FC8D3}"/>
              </a:ext>
            </a:extLst>
          </p:cNvPr>
          <p:cNvCxnSpPr>
            <a:cxnSpLocks/>
          </p:cNvCxnSpPr>
          <p:nvPr/>
        </p:nvCxnSpPr>
        <p:spPr>
          <a:xfrm>
            <a:off x="5010765"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834C400E-647F-0C1E-FC19-4F95C684E0E6}"/>
              </a:ext>
            </a:extLst>
          </p:cNvPr>
          <p:cNvCxnSpPr>
            <a:cxnSpLocks/>
          </p:cNvCxnSpPr>
          <p:nvPr/>
        </p:nvCxnSpPr>
        <p:spPr>
          <a:xfrm>
            <a:off x="4748922"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43A3E577-20FB-2BA7-EB07-818B3F89805E}"/>
              </a:ext>
            </a:extLst>
          </p:cNvPr>
          <p:cNvCxnSpPr>
            <a:cxnSpLocks/>
          </p:cNvCxnSpPr>
          <p:nvPr/>
        </p:nvCxnSpPr>
        <p:spPr>
          <a:xfrm>
            <a:off x="4487079"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06A968F-0448-8DE2-61D4-FCDDD03AE439}"/>
              </a:ext>
            </a:extLst>
          </p:cNvPr>
          <p:cNvCxnSpPr>
            <a:cxnSpLocks/>
          </p:cNvCxnSpPr>
          <p:nvPr/>
        </p:nvCxnSpPr>
        <p:spPr>
          <a:xfrm>
            <a:off x="3963393"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53D050F3-8E85-A62D-2B12-F5866FED7C18}"/>
              </a:ext>
            </a:extLst>
          </p:cNvPr>
          <p:cNvCxnSpPr>
            <a:cxnSpLocks/>
          </p:cNvCxnSpPr>
          <p:nvPr/>
        </p:nvCxnSpPr>
        <p:spPr>
          <a:xfrm>
            <a:off x="3701550"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EEB69F89-E1DF-AD02-DC0F-2DD43C845178}"/>
              </a:ext>
            </a:extLst>
          </p:cNvPr>
          <p:cNvCxnSpPr>
            <a:cxnSpLocks/>
          </p:cNvCxnSpPr>
          <p:nvPr/>
        </p:nvCxnSpPr>
        <p:spPr>
          <a:xfrm>
            <a:off x="3439707"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622C2B03-BCA8-67E0-304B-5D3C2222E846}"/>
              </a:ext>
            </a:extLst>
          </p:cNvPr>
          <p:cNvCxnSpPr>
            <a:cxnSpLocks/>
          </p:cNvCxnSpPr>
          <p:nvPr/>
        </p:nvCxnSpPr>
        <p:spPr>
          <a:xfrm>
            <a:off x="3177864" y="3299671"/>
            <a:ext cx="0" cy="424159"/>
          </a:xfrm>
          <a:prstGeom prst="line">
            <a:avLst/>
          </a:prstGeom>
          <a:ln w="38100"/>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E83F0A87-6341-BBA9-6B1F-3C4375BD0A8E}"/>
              </a:ext>
            </a:extLst>
          </p:cNvPr>
          <p:cNvSpPr txBox="1"/>
          <p:nvPr/>
        </p:nvSpPr>
        <p:spPr>
          <a:xfrm>
            <a:off x="572277" y="1240331"/>
            <a:ext cx="10757711"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Next-day lapse occurrence predicted in 24-hour windows</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Windows are from 4:00am – 4:00am</a:t>
            </a:r>
          </a:p>
        </p:txBody>
      </p:sp>
      <p:cxnSp>
        <p:nvCxnSpPr>
          <p:cNvPr id="7" name="Straight Connector 6">
            <a:extLst>
              <a:ext uri="{FF2B5EF4-FFF2-40B4-BE49-F238E27FC236}">
                <a16:creationId xmlns:a16="http://schemas.microsoft.com/office/drawing/2014/main" id="{3973764F-4297-3BDE-DF27-19F801B11DFB}"/>
              </a:ext>
            </a:extLst>
          </p:cNvPr>
          <p:cNvCxnSpPr>
            <a:cxnSpLocks/>
          </p:cNvCxnSpPr>
          <p:nvPr/>
        </p:nvCxnSpPr>
        <p:spPr>
          <a:xfrm>
            <a:off x="2644558" y="3511750"/>
            <a:ext cx="7872413"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53F96A1E-B158-4276-C1C5-4678B7B54A30}"/>
              </a:ext>
            </a:extLst>
          </p:cNvPr>
          <p:cNvCxnSpPr>
            <a:cxnSpLocks/>
          </p:cNvCxnSpPr>
          <p:nvPr/>
        </p:nvCxnSpPr>
        <p:spPr>
          <a:xfrm>
            <a:off x="2644558" y="3209331"/>
            <a:ext cx="0" cy="604838"/>
          </a:xfrm>
          <a:prstGeom prst="line">
            <a:avLst/>
          </a:prstGeom>
          <a:ln w="38100"/>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732C31A0-68F9-7341-2198-98AE574CA688}"/>
              </a:ext>
            </a:extLst>
          </p:cNvPr>
          <p:cNvCxnSpPr>
            <a:cxnSpLocks/>
          </p:cNvCxnSpPr>
          <p:nvPr/>
        </p:nvCxnSpPr>
        <p:spPr>
          <a:xfrm>
            <a:off x="2916021"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1B1E5AC0-9840-A92D-43BA-2D9A8A15F625}"/>
              </a:ext>
            </a:extLst>
          </p:cNvPr>
          <p:cNvCxnSpPr>
            <a:cxnSpLocks/>
          </p:cNvCxnSpPr>
          <p:nvPr/>
        </p:nvCxnSpPr>
        <p:spPr>
          <a:xfrm>
            <a:off x="4225236" y="3209331"/>
            <a:ext cx="0" cy="604838"/>
          </a:xfrm>
          <a:prstGeom prst="line">
            <a:avLst/>
          </a:prstGeom>
          <a:ln w="381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C4FB8E1F-5CC8-A7A5-C8B9-D8142E992CE1}"/>
              </a:ext>
            </a:extLst>
          </p:cNvPr>
          <p:cNvCxnSpPr>
            <a:cxnSpLocks/>
          </p:cNvCxnSpPr>
          <p:nvPr/>
        </p:nvCxnSpPr>
        <p:spPr>
          <a:xfrm>
            <a:off x="5796294" y="3209331"/>
            <a:ext cx="0" cy="604838"/>
          </a:xfrm>
          <a:prstGeom prst="line">
            <a:avLst/>
          </a:prstGeom>
          <a:ln w="38100"/>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66C7E600-746B-498B-C088-C9AC38AF96FC}"/>
              </a:ext>
            </a:extLst>
          </p:cNvPr>
          <p:cNvCxnSpPr>
            <a:cxnSpLocks/>
          </p:cNvCxnSpPr>
          <p:nvPr/>
        </p:nvCxnSpPr>
        <p:spPr>
          <a:xfrm>
            <a:off x="7367352" y="3209331"/>
            <a:ext cx="0" cy="604838"/>
          </a:xfrm>
          <a:prstGeom prst="line">
            <a:avLst/>
          </a:prstGeom>
          <a:ln w="38100"/>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4A22EE89-8CD2-880A-B89E-3CAE98283D37}"/>
              </a:ext>
            </a:extLst>
          </p:cNvPr>
          <p:cNvCxnSpPr>
            <a:cxnSpLocks/>
          </p:cNvCxnSpPr>
          <p:nvPr/>
        </p:nvCxnSpPr>
        <p:spPr>
          <a:xfrm>
            <a:off x="8938410" y="3209331"/>
            <a:ext cx="0" cy="604838"/>
          </a:xfrm>
          <a:prstGeom prst="line">
            <a:avLst/>
          </a:prstGeom>
          <a:ln w="38100"/>
        </p:spPr>
        <p:style>
          <a:lnRef idx="2">
            <a:schemeClr val="dk1"/>
          </a:lnRef>
          <a:fillRef idx="0">
            <a:schemeClr val="dk1"/>
          </a:fillRef>
          <a:effectRef idx="1">
            <a:schemeClr val="dk1"/>
          </a:effectRef>
          <a:fontRef idx="minor">
            <a:schemeClr val="tx1"/>
          </a:fontRef>
        </p:style>
      </p:cxnSp>
      <p:cxnSp>
        <p:nvCxnSpPr>
          <p:cNvPr id="37" name="Straight Connector 36">
            <a:extLst>
              <a:ext uri="{FF2B5EF4-FFF2-40B4-BE49-F238E27FC236}">
                <a16:creationId xmlns:a16="http://schemas.microsoft.com/office/drawing/2014/main" id="{5867ADDB-FB16-256E-62E9-F07DCF6AAEFF}"/>
              </a:ext>
            </a:extLst>
          </p:cNvPr>
          <p:cNvCxnSpPr>
            <a:cxnSpLocks/>
          </p:cNvCxnSpPr>
          <p:nvPr/>
        </p:nvCxnSpPr>
        <p:spPr>
          <a:xfrm>
            <a:off x="10516971" y="3209331"/>
            <a:ext cx="0" cy="604838"/>
          </a:xfrm>
          <a:prstGeom prst="line">
            <a:avLst/>
          </a:prstGeom>
          <a:ln w="38100"/>
        </p:spPr>
        <p:style>
          <a:lnRef idx="2">
            <a:schemeClr val="dk1"/>
          </a:lnRef>
          <a:fillRef idx="0">
            <a:schemeClr val="dk1"/>
          </a:fillRef>
          <a:effectRef idx="1">
            <a:schemeClr val="dk1"/>
          </a:effectRef>
          <a:fontRef idx="minor">
            <a:schemeClr val="tx1"/>
          </a:fontRef>
        </p:style>
      </p:cxnSp>
      <p:sp>
        <p:nvSpPr>
          <p:cNvPr id="38" name="Rounded Rectangle 37">
            <a:extLst>
              <a:ext uri="{FF2B5EF4-FFF2-40B4-BE49-F238E27FC236}">
                <a16:creationId xmlns:a16="http://schemas.microsoft.com/office/drawing/2014/main" id="{81B28CB5-D7AE-B739-7D4E-FC18C6367351}"/>
              </a:ext>
            </a:extLst>
          </p:cNvPr>
          <p:cNvSpPr/>
          <p:nvPr/>
        </p:nvSpPr>
        <p:spPr>
          <a:xfrm>
            <a:off x="3728065" y="2877644"/>
            <a:ext cx="6243649" cy="604838"/>
          </a:xfrm>
          <a:prstGeom prst="roundRect">
            <a:avLst/>
          </a:prstGeom>
          <a:solidFill>
            <a:srgbClr val="AF2021">
              <a:alpha val="50163"/>
            </a:srgbClr>
          </a:solidFill>
          <a:ln>
            <a:solidFill>
              <a:srgbClr val="AF20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8938B8CF-A6D8-2384-473C-DC2ABE284431}"/>
              </a:ext>
            </a:extLst>
          </p:cNvPr>
          <p:cNvCxnSpPr>
            <a:cxnSpLocks/>
          </p:cNvCxnSpPr>
          <p:nvPr/>
        </p:nvCxnSpPr>
        <p:spPr>
          <a:xfrm>
            <a:off x="9200253"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F364DCA4-4561-9AC1-04BA-66ADF1B96BF4}"/>
              </a:ext>
            </a:extLst>
          </p:cNvPr>
          <p:cNvCxnSpPr>
            <a:cxnSpLocks/>
          </p:cNvCxnSpPr>
          <p:nvPr/>
        </p:nvCxnSpPr>
        <p:spPr>
          <a:xfrm>
            <a:off x="9462096"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65FF09B9-0086-EA2F-41E5-69E38C84A028}"/>
              </a:ext>
            </a:extLst>
          </p:cNvPr>
          <p:cNvCxnSpPr>
            <a:cxnSpLocks/>
          </p:cNvCxnSpPr>
          <p:nvPr/>
        </p:nvCxnSpPr>
        <p:spPr>
          <a:xfrm>
            <a:off x="9723939"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8D7C3B2D-072D-3777-B9D1-D650A32B614B}"/>
              </a:ext>
            </a:extLst>
          </p:cNvPr>
          <p:cNvCxnSpPr>
            <a:cxnSpLocks/>
          </p:cNvCxnSpPr>
          <p:nvPr/>
        </p:nvCxnSpPr>
        <p:spPr>
          <a:xfrm>
            <a:off x="9985782"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80952AD6-ABDE-E86D-1E7B-8D5B7B55E368}"/>
              </a:ext>
            </a:extLst>
          </p:cNvPr>
          <p:cNvCxnSpPr>
            <a:cxnSpLocks/>
          </p:cNvCxnSpPr>
          <p:nvPr/>
        </p:nvCxnSpPr>
        <p:spPr>
          <a:xfrm>
            <a:off x="10247631" y="3299671"/>
            <a:ext cx="0" cy="424159"/>
          </a:xfrm>
          <a:prstGeom prst="line">
            <a:avLst/>
          </a:prstGeom>
          <a:ln w="38100"/>
        </p:spPr>
        <p:style>
          <a:lnRef idx="2">
            <a:schemeClr val="dk1"/>
          </a:lnRef>
          <a:fillRef idx="0">
            <a:schemeClr val="dk1"/>
          </a:fillRef>
          <a:effectRef idx="1">
            <a:schemeClr val="dk1"/>
          </a:effectRef>
          <a:fontRef idx="minor">
            <a:schemeClr val="tx1"/>
          </a:fontRef>
        </p:style>
      </p:cxnSp>
      <p:sp>
        <p:nvSpPr>
          <p:cNvPr id="69" name="TextBox 68">
            <a:extLst>
              <a:ext uri="{FF2B5EF4-FFF2-40B4-BE49-F238E27FC236}">
                <a16:creationId xmlns:a16="http://schemas.microsoft.com/office/drawing/2014/main" id="{2D34ABD0-2ECC-6C34-6EC9-39A269CE76E7}"/>
              </a:ext>
            </a:extLst>
          </p:cNvPr>
          <p:cNvSpPr txBox="1"/>
          <p:nvPr/>
        </p:nvSpPr>
        <p:spPr>
          <a:xfrm rot="2438395">
            <a:off x="2448157" y="3949059"/>
            <a:ext cx="732893" cy="261610"/>
          </a:xfrm>
          <a:prstGeom prst="rect">
            <a:avLst/>
          </a:prstGeom>
          <a:noFill/>
        </p:spPr>
        <p:txBody>
          <a:bodyPr wrap="none" rtlCol="0">
            <a:spAutoFit/>
          </a:bodyPr>
          <a:lstStyle/>
          <a:p>
            <a:r>
              <a:rPr lang="en-US" sz="1050" b="1" dirty="0">
                <a:solidFill>
                  <a:srgbClr val="790000"/>
                </a:solidFill>
                <a:latin typeface="Arial" panose="020B0604020202020204" pitchFamily="34" charset="0"/>
                <a:cs typeface="Arial" panose="020B0604020202020204" pitchFamily="34" charset="0"/>
              </a:rPr>
              <a:t>12:00am</a:t>
            </a:r>
          </a:p>
        </p:txBody>
      </p:sp>
      <p:sp>
        <p:nvSpPr>
          <p:cNvPr id="70" name="TextBox 69">
            <a:extLst>
              <a:ext uri="{FF2B5EF4-FFF2-40B4-BE49-F238E27FC236}">
                <a16:creationId xmlns:a16="http://schemas.microsoft.com/office/drawing/2014/main" id="{54182E84-9C9F-C5AF-1EF0-74B530ED3DE7}"/>
              </a:ext>
            </a:extLst>
          </p:cNvPr>
          <p:cNvSpPr txBox="1"/>
          <p:nvPr/>
        </p:nvSpPr>
        <p:spPr>
          <a:xfrm rot="2438395">
            <a:off x="5588617" y="3936873"/>
            <a:ext cx="732893" cy="253916"/>
          </a:xfrm>
          <a:prstGeom prst="rect">
            <a:avLst/>
          </a:prstGeom>
          <a:noFill/>
        </p:spPr>
        <p:txBody>
          <a:bodyPr wrap="none" rtlCol="0">
            <a:spAutoFit/>
          </a:bodyPr>
          <a:lstStyle/>
          <a:p>
            <a:r>
              <a:rPr lang="en-US" sz="1050" b="1" dirty="0">
                <a:solidFill>
                  <a:srgbClr val="790000"/>
                </a:solidFill>
                <a:latin typeface="Arial" panose="020B0604020202020204" pitchFamily="34" charset="0"/>
                <a:cs typeface="Arial" panose="020B0604020202020204" pitchFamily="34" charset="0"/>
              </a:rPr>
              <a:t>12:00pm</a:t>
            </a:r>
          </a:p>
        </p:txBody>
      </p:sp>
      <p:sp>
        <p:nvSpPr>
          <p:cNvPr id="71" name="TextBox 70">
            <a:extLst>
              <a:ext uri="{FF2B5EF4-FFF2-40B4-BE49-F238E27FC236}">
                <a16:creationId xmlns:a16="http://schemas.microsoft.com/office/drawing/2014/main" id="{88B323D2-C74F-E0B0-1F1D-24EABD812B2A}"/>
              </a:ext>
            </a:extLst>
          </p:cNvPr>
          <p:cNvSpPr txBox="1"/>
          <p:nvPr/>
        </p:nvSpPr>
        <p:spPr>
          <a:xfrm rot="2438395">
            <a:off x="8744055" y="3930950"/>
            <a:ext cx="732893" cy="261610"/>
          </a:xfrm>
          <a:prstGeom prst="rect">
            <a:avLst/>
          </a:prstGeom>
          <a:noFill/>
        </p:spPr>
        <p:txBody>
          <a:bodyPr wrap="none" rtlCol="0">
            <a:spAutoFit/>
          </a:bodyPr>
          <a:lstStyle/>
          <a:p>
            <a:r>
              <a:rPr lang="en-US" sz="1050" b="1" dirty="0">
                <a:solidFill>
                  <a:srgbClr val="790000"/>
                </a:solidFill>
                <a:latin typeface="Arial" panose="020B0604020202020204" pitchFamily="34" charset="0"/>
                <a:cs typeface="Arial" panose="020B0604020202020204" pitchFamily="34" charset="0"/>
              </a:rPr>
              <a:t>12:00am</a:t>
            </a:r>
          </a:p>
        </p:txBody>
      </p:sp>
      <p:sp>
        <p:nvSpPr>
          <p:cNvPr id="72" name="TextBox 71">
            <a:extLst>
              <a:ext uri="{FF2B5EF4-FFF2-40B4-BE49-F238E27FC236}">
                <a16:creationId xmlns:a16="http://schemas.microsoft.com/office/drawing/2014/main" id="{34772EDB-D326-CDAF-E579-D2E46F9C7667}"/>
              </a:ext>
            </a:extLst>
          </p:cNvPr>
          <p:cNvSpPr txBox="1"/>
          <p:nvPr/>
        </p:nvSpPr>
        <p:spPr>
          <a:xfrm rot="2438395">
            <a:off x="4027804" y="3905255"/>
            <a:ext cx="651140" cy="253916"/>
          </a:xfrm>
          <a:prstGeom prst="rect">
            <a:avLst/>
          </a:prstGeom>
          <a:noFill/>
        </p:spPr>
        <p:txBody>
          <a:bodyPr wrap="none" rtlCol="0">
            <a:spAutoFit/>
          </a:bodyPr>
          <a:lstStyle/>
          <a:p>
            <a:r>
              <a:rPr lang="en-US" sz="1050" b="1" dirty="0">
                <a:solidFill>
                  <a:srgbClr val="790000"/>
                </a:solidFill>
                <a:latin typeface="Arial" panose="020B0604020202020204" pitchFamily="34" charset="0"/>
                <a:cs typeface="Arial" panose="020B0604020202020204" pitchFamily="34" charset="0"/>
              </a:rPr>
              <a:t>6:00am</a:t>
            </a:r>
          </a:p>
        </p:txBody>
      </p:sp>
      <p:sp>
        <p:nvSpPr>
          <p:cNvPr id="73" name="TextBox 72">
            <a:extLst>
              <a:ext uri="{FF2B5EF4-FFF2-40B4-BE49-F238E27FC236}">
                <a16:creationId xmlns:a16="http://schemas.microsoft.com/office/drawing/2014/main" id="{028C3C07-74C8-F6F6-8EC5-276498FD9C52}"/>
              </a:ext>
            </a:extLst>
          </p:cNvPr>
          <p:cNvSpPr txBox="1"/>
          <p:nvPr/>
        </p:nvSpPr>
        <p:spPr>
          <a:xfrm rot="2438395">
            <a:off x="10332832" y="3919914"/>
            <a:ext cx="651140" cy="253916"/>
          </a:xfrm>
          <a:prstGeom prst="rect">
            <a:avLst/>
          </a:prstGeom>
          <a:noFill/>
        </p:spPr>
        <p:txBody>
          <a:bodyPr wrap="none" rtlCol="0">
            <a:spAutoFit/>
          </a:bodyPr>
          <a:lstStyle/>
          <a:p>
            <a:r>
              <a:rPr lang="en-US" sz="1050" b="1" dirty="0">
                <a:solidFill>
                  <a:srgbClr val="790000"/>
                </a:solidFill>
                <a:latin typeface="Arial" panose="020B0604020202020204" pitchFamily="34" charset="0"/>
                <a:cs typeface="Arial" panose="020B0604020202020204" pitchFamily="34" charset="0"/>
              </a:rPr>
              <a:t>6:00am</a:t>
            </a:r>
          </a:p>
        </p:txBody>
      </p:sp>
      <p:sp>
        <p:nvSpPr>
          <p:cNvPr id="74" name="TextBox 73">
            <a:extLst>
              <a:ext uri="{FF2B5EF4-FFF2-40B4-BE49-F238E27FC236}">
                <a16:creationId xmlns:a16="http://schemas.microsoft.com/office/drawing/2014/main" id="{62FF5403-8D33-E50A-550C-0A07660BC920}"/>
              </a:ext>
            </a:extLst>
          </p:cNvPr>
          <p:cNvSpPr txBox="1"/>
          <p:nvPr/>
        </p:nvSpPr>
        <p:spPr>
          <a:xfrm rot="2438395">
            <a:off x="7175844" y="3908270"/>
            <a:ext cx="657552" cy="253916"/>
          </a:xfrm>
          <a:prstGeom prst="rect">
            <a:avLst/>
          </a:prstGeom>
          <a:noFill/>
        </p:spPr>
        <p:txBody>
          <a:bodyPr wrap="none" rtlCol="0">
            <a:spAutoFit/>
          </a:bodyPr>
          <a:lstStyle/>
          <a:p>
            <a:r>
              <a:rPr lang="en-US" sz="1050" b="1" dirty="0">
                <a:solidFill>
                  <a:srgbClr val="790000"/>
                </a:solidFill>
                <a:latin typeface="Arial" panose="020B0604020202020204" pitchFamily="34" charset="0"/>
                <a:cs typeface="Arial" panose="020B0604020202020204" pitchFamily="34" charset="0"/>
              </a:rPr>
              <a:t>6:00pm</a:t>
            </a:r>
          </a:p>
        </p:txBody>
      </p:sp>
      <p:sp>
        <p:nvSpPr>
          <p:cNvPr id="87" name="TextBox 86">
            <a:extLst>
              <a:ext uri="{FF2B5EF4-FFF2-40B4-BE49-F238E27FC236}">
                <a16:creationId xmlns:a16="http://schemas.microsoft.com/office/drawing/2014/main" id="{A1627298-DC33-4C34-3E1F-DD87BFDEEF41}"/>
              </a:ext>
            </a:extLst>
          </p:cNvPr>
          <p:cNvSpPr txBox="1"/>
          <p:nvPr/>
        </p:nvSpPr>
        <p:spPr>
          <a:xfrm>
            <a:off x="742221" y="2888382"/>
            <a:ext cx="1709122"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previously collected data</a:t>
            </a:r>
          </a:p>
        </p:txBody>
      </p:sp>
      <p:pic>
        <p:nvPicPr>
          <p:cNvPr id="11" name="Graphic 10" descr="Phone Vibration with solid fill">
            <a:extLst>
              <a:ext uri="{FF2B5EF4-FFF2-40B4-BE49-F238E27FC236}">
                <a16:creationId xmlns:a16="http://schemas.microsoft.com/office/drawing/2014/main" id="{CF5ADD2B-12C6-D687-FC4F-4B134D3E09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95295" y="2151133"/>
            <a:ext cx="726511" cy="726511"/>
          </a:xfrm>
          <a:prstGeom prst="rect">
            <a:avLst/>
          </a:prstGeom>
        </p:spPr>
      </p:pic>
      <p:pic>
        <p:nvPicPr>
          <p:cNvPr id="16" name="Graphic 15" descr="Arrow: Counter-clockwise curve with solid fill">
            <a:extLst>
              <a:ext uri="{FF2B5EF4-FFF2-40B4-BE49-F238E27FC236}">
                <a16:creationId xmlns:a16="http://schemas.microsoft.com/office/drawing/2014/main" id="{C52DA065-D1F1-5F38-58FD-BC4402686D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5825143" flipV="1">
            <a:off x="1888510" y="1775584"/>
            <a:ext cx="1246253" cy="1203981"/>
          </a:xfrm>
          <a:prstGeom prst="rect">
            <a:avLst/>
          </a:prstGeom>
        </p:spPr>
      </p:pic>
      <p:sp>
        <p:nvSpPr>
          <p:cNvPr id="4" name="TextBox 3">
            <a:extLst>
              <a:ext uri="{FF2B5EF4-FFF2-40B4-BE49-F238E27FC236}">
                <a16:creationId xmlns:a16="http://schemas.microsoft.com/office/drawing/2014/main" id="{3365CADB-1D11-9A33-0281-F57C500138E8}"/>
              </a:ext>
            </a:extLst>
          </p:cNvPr>
          <p:cNvSpPr txBox="1"/>
          <p:nvPr/>
        </p:nvSpPr>
        <p:spPr>
          <a:xfrm rot="2438395">
            <a:off x="3531664" y="3820848"/>
            <a:ext cx="651140" cy="253916"/>
          </a:xfrm>
          <a:prstGeom prst="rect">
            <a:avLst/>
          </a:prstGeom>
          <a:noFill/>
        </p:spPr>
        <p:txBody>
          <a:bodyPr wrap="none" rtlCol="0">
            <a:spAutoFit/>
          </a:bodyPr>
          <a:lstStyle/>
          <a:p>
            <a:r>
              <a:rPr lang="en-US" sz="1050" b="1" dirty="0">
                <a:solidFill>
                  <a:srgbClr val="002060"/>
                </a:solidFill>
                <a:latin typeface="Arial" panose="020B0604020202020204" pitchFamily="34" charset="0"/>
                <a:cs typeface="Arial" panose="020B0604020202020204" pitchFamily="34" charset="0"/>
              </a:rPr>
              <a:t>4:00am</a:t>
            </a:r>
          </a:p>
        </p:txBody>
      </p:sp>
      <p:sp>
        <p:nvSpPr>
          <p:cNvPr id="5" name="TextBox 4">
            <a:extLst>
              <a:ext uri="{FF2B5EF4-FFF2-40B4-BE49-F238E27FC236}">
                <a16:creationId xmlns:a16="http://schemas.microsoft.com/office/drawing/2014/main" id="{5F717637-9BE8-466E-ACA7-174558E966B2}"/>
              </a:ext>
            </a:extLst>
          </p:cNvPr>
          <p:cNvSpPr txBox="1"/>
          <p:nvPr/>
        </p:nvSpPr>
        <p:spPr>
          <a:xfrm rot="2438395">
            <a:off x="9810443" y="3793303"/>
            <a:ext cx="651140" cy="253916"/>
          </a:xfrm>
          <a:prstGeom prst="rect">
            <a:avLst/>
          </a:prstGeom>
          <a:noFill/>
        </p:spPr>
        <p:txBody>
          <a:bodyPr wrap="none" rtlCol="0">
            <a:spAutoFit/>
          </a:bodyPr>
          <a:lstStyle/>
          <a:p>
            <a:r>
              <a:rPr lang="en-US" sz="1050" b="1" dirty="0">
                <a:solidFill>
                  <a:srgbClr val="002060"/>
                </a:solidFill>
                <a:latin typeface="Arial" panose="020B0604020202020204" pitchFamily="34" charset="0"/>
                <a:cs typeface="Arial" panose="020B0604020202020204" pitchFamily="34" charset="0"/>
              </a:rPr>
              <a:t>4:00am</a:t>
            </a:r>
          </a:p>
        </p:txBody>
      </p:sp>
      <p:sp>
        <p:nvSpPr>
          <p:cNvPr id="6" name="TextBox 5">
            <a:extLst>
              <a:ext uri="{FF2B5EF4-FFF2-40B4-BE49-F238E27FC236}">
                <a16:creationId xmlns:a16="http://schemas.microsoft.com/office/drawing/2014/main" id="{B1FFEA26-F61A-C16C-3C5F-927B4582B645}"/>
              </a:ext>
            </a:extLst>
          </p:cNvPr>
          <p:cNvSpPr txBox="1"/>
          <p:nvPr/>
        </p:nvSpPr>
        <p:spPr>
          <a:xfrm>
            <a:off x="495266" y="176184"/>
            <a:ext cx="1836785" cy="769441"/>
          </a:xfrm>
          <a:prstGeom prst="rect">
            <a:avLst/>
          </a:prstGeom>
          <a:noFill/>
        </p:spPr>
        <p:txBody>
          <a:bodyPr wrap="none" rtlCol="0">
            <a:spAutoFit/>
          </a:bodyPr>
          <a:lstStyle/>
          <a:p>
            <a:pPr algn="ctr"/>
            <a:r>
              <a:rPr lang="en-US" sz="4400" b="1" dirty="0">
                <a:latin typeface="Aptos Narrow" panose="020B0004020202020204" pitchFamily="34" charset="0"/>
                <a:cs typeface="Arial" panose="020B0604020202020204" pitchFamily="34" charset="0"/>
              </a:rPr>
              <a:t>Lapses</a:t>
            </a:r>
          </a:p>
        </p:txBody>
      </p:sp>
    </p:spTree>
    <p:extLst>
      <p:ext uri="{BB962C8B-B14F-4D97-AF65-F5344CB8AC3E}">
        <p14:creationId xmlns:p14="http://schemas.microsoft.com/office/powerpoint/2010/main" val="807276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3F0A87-6341-BBA9-6B1F-3C4375BD0A8E}"/>
              </a:ext>
            </a:extLst>
          </p:cNvPr>
          <p:cNvSpPr txBox="1"/>
          <p:nvPr/>
        </p:nvSpPr>
        <p:spPr>
          <a:xfrm>
            <a:off x="572277" y="1240331"/>
            <a:ext cx="10757711"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Next-day lapse occurrence predicted in 24-hour windows</a:t>
            </a:r>
          </a:p>
        </p:txBody>
      </p:sp>
      <p:sp>
        <p:nvSpPr>
          <p:cNvPr id="6" name="TextBox 5">
            <a:extLst>
              <a:ext uri="{FF2B5EF4-FFF2-40B4-BE49-F238E27FC236}">
                <a16:creationId xmlns:a16="http://schemas.microsoft.com/office/drawing/2014/main" id="{4A0C98F8-A542-62A3-BDAF-D5F3AD2AFE01}"/>
              </a:ext>
            </a:extLst>
          </p:cNvPr>
          <p:cNvSpPr txBox="1"/>
          <p:nvPr/>
        </p:nvSpPr>
        <p:spPr>
          <a:xfrm>
            <a:off x="525373" y="4417789"/>
            <a:ext cx="10674839" cy="1569660"/>
          </a:xfrm>
          <a:prstGeom prst="rect">
            <a:avLst/>
          </a:prstGeom>
          <a:noFill/>
        </p:spPr>
        <p:txBody>
          <a:bodyPr wrap="square">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Lapse and no lapse occurrences identified from daily survey question, </a:t>
            </a:r>
            <a:r>
              <a:rPr lang="en-US" sz="2400" b="1" dirty="0">
                <a:solidFill>
                  <a:srgbClr val="AF2021"/>
                </a:solidFill>
                <a:latin typeface="Arial" panose="020B0604020202020204" pitchFamily="34" charset="0"/>
                <a:cs typeface="Arial" panose="020B0604020202020204" pitchFamily="34" charset="0"/>
              </a:rPr>
              <a:t>“Have you drank any alcohol that you have not yet reported?”</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Participants who responded </a:t>
            </a:r>
            <a:r>
              <a:rPr lang="en-US" sz="2400" b="1" dirty="0">
                <a:solidFill>
                  <a:srgbClr val="AF2021"/>
                </a:solidFill>
                <a:latin typeface="Arial" panose="020B0604020202020204" pitchFamily="34" charset="0"/>
                <a:cs typeface="Arial" panose="020B0604020202020204" pitchFamily="34" charset="0"/>
              </a:rPr>
              <a:t>yes</a:t>
            </a:r>
            <a:r>
              <a:rPr lang="en-US" sz="2400" dirty="0">
                <a:latin typeface="Arial" panose="020B0604020202020204" pitchFamily="34" charset="0"/>
                <a:cs typeface="Arial" panose="020B0604020202020204" pitchFamily="34" charset="0"/>
              </a:rPr>
              <a:t> to this question were then asked to report date and hour of start and end of drinking episode</a:t>
            </a:r>
          </a:p>
        </p:txBody>
      </p:sp>
      <p:cxnSp>
        <p:nvCxnSpPr>
          <p:cNvPr id="4" name="Straight Connector 3">
            <a:extLst>
              <a:ext uri="{FF2B5EF4-FFF2-40B4-BE49-F238E27FC236}">
                <a16:creationId xmlns:a16="http://schemas.microsoft.com/office/drawing/2014/main" id="{CEE88925-9EA3-5C5D-47C2-4F62399FC5CA}"/>
              </a:ext>
            </a:extLst>
          </p:cNvPr>
          <p:cNvCxnSpPr>
            <a:cxnSpLocks/>
          </p:cNvCxnSpPr>
          <p:nvPr/>
        </p:nvCxnSpPr>
        <p:spPr>
          <a:xfrm>
            <a:off x="8676567"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5" name="Straight Connector 4">
            <a:extLst>
              <a:ext uri="{FF2B5EF4-FFF2-40B4-BE49-F238E27FC236}">
                <a16:creationId xmlns:a16="http://schemas.microsoft.com/office/drawing/2014/main" id="{FA315DC9-0D98-179A-A840-14844956DDE7}"/>
              </a:ext>
            </a:extLst>
          </p:cNvPr>
          <p:cNvCxnSpPr>
            <a:cxnSpLocks/>
          </p:cNvCxnSpPr>
          <p:nvPr/>
        </p:nvCxnSpPr>
        <p:spPr>
          <a:xfrm>
            <a:off x="8414724"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4CC29B1F-7673-68AC-B26A-349DFBD59993}"/>
              </a:ext>
            </a:extLst>
          </p:cNvPr>
          <p:cNvCxnSpPr>
            <a:cxnSpLocks/>
          </p:cNvCxnSpPr>
          <p:nvPr/>
        </p:nvCxnSpPr>
        <p:spPr>
          <a:xfrm>
            <a:off x="8152881"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8B7ED505-FE08-4651-3F4C-7B9041E3B19C}"/>
              </a:ext>
            </a:extLst>
          </p:cNvPr>
          <p:cNvCxnSpPr>
            <a:cxnSpLocks/>
          </p:cNvCxnSpPr>
          <p:nvPr/>
        </p:nvCxnSpPr>
        <p:spPr>
          <a:xfrm>
            <a:off x="7891038"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B350AE35-AF56-C601-CC63-8728294BA5A7}"/>
              </a:ext>
            </a:extLst>
          </p:cNvPr>
          <p:cNvCxnSpPr>
            <a:cxnSpLocks/>
          </p:cNvCxnSpPr>
          <p:nvPr/>
        </p:nvCxnSpPr>
        <p:spPr>
          <a:xfrm>
            <a:off x="7629195"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C2E49260-346E-8F29-DBF2-1F32F10ABEC3}"/>
              </a:ext>
            </a:extLst>
          </p:cNvPr>
          <p:cNvCxnSpPr>
            <a:cxnSpLocks/>
          </p:cNvCxnSpPr>
          <p:nvPr/>
        </p:nvCxnSpPr>
        <p:spPr>
          <a:xfrm>
            <a:off x="7105509"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18F1A440-697E-BFB3-3FAE-85371D30A192}"/>
              </a:ext>
            </a:extLst>
          </p:cNvPr>
          <p:cNvCxnSpPr>
            <a:cxnSpLocks/>
          </p:cNvCxnSpPr>
          <p:nvPr/>
        </p:nvCxnSpPr>
        <p:spPr>
          <a:xfrm>
            <a:off x="6843666"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BC97C641-E251-C218-FB8C-DA5AF4E46A0C}"/>
              </a:ext>
            </a:extLst>
          </p:cNvPr>
          <p:cNvCxnSpPr>
            <a:cxnSpLocks/>
          </p:cNvCxnSpPr>
          <p:nvPr/>
        </p:nvCxnSpPr>
        <p:spPr>
          <a:xfrm>
            <a:off x="6581823"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055952BF-A0B3-A1E9-E0B3-0D040C68E446}"/>
              </a:ext>
            </a:extLst>
          </p:cNvPr>
          <p:cNvCxnSpPr>
            <a:cxnSpLocks/>
          </p:cNvCxnSpPr>
          <p:nvPr/>
        </p:nvCxnSpPr>
        <p:spPr>
          <a:xfrm>
            <a:off x="6319980"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6CE81A83-C3E2-9FAF-6C8C-DBEB003C7761}"/>
              </a:ext>
            </a:extLst>
          </p:cNvPr>
          <p:cNvCxnSpPr>
            <a:cxnSpLocks/>
          </p:cNvCxnSpPr>
          <p:nvPr/>
        </p:nvCxnSpPr>
        <p:spPr>
          <a:xfrm>
            <a:off x="6058137"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28DA2958-8769-07CB-7663-91D3782EEB0F}"/>
              </a:ext>
            </a:extLst>
          </p:cNvPr>
          <p:cNvCxnSpPr>
            <a:cxnSpLocks/>
          </p:cNvCxnSpPr>
          <p:nvPr/>
        </p:nvCxnSpPr>
        <p:spPr>
          <a:xfrm>
            <a:off x="5534451"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FFE165CC-E2E2-4B5E-BC86-28EB64707F6E}"/>
              </a:ext>
            </a:extLst>
          </p:cNvPr>
          <p:cNvCxnSpPr>
            <a:cxnSpLocks/>
          </p:cNvCxnSpPr>
          <p:nvPr/>
        </p:nvCxnSpPr>
        <p:spPr>
          <a:xfrm>
            <a:off x="5272608"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EBC2D116-816A-1435-93FE-03694C88B2FD}"/>
              </a:ext>
            </a:extLst>
          </p:cNvPr>
          <p:cNvCxnSpPr>
            <a:cxnSpLocks/>
          </p:cNvCxnSpPr>
          <p:nvPr/>
        </p:nvCxnSpPr>
        <p:spPr>
          <a:xfrm>
            <a:off x="5010765"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BDAC62A4-F1B8-C9C9-2477-253966018F0E}"/>
              </a:ext>
            </a:extLst>
          </p:cNvPr>
          <p:cNvCxnSpPr>
            <a:cxnSpLocks/>
          </p:cNvCxnSpPr>
          <p:nvPr/>
        </p:nvCxnSpPr>
        <p:spPr>
          <a:xfrm>
            <a:off x="4748922"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C8684C6F-F9C6-5F18-4D04-C5A2066CA896}"/>
              </a:ext>
            </a:extLst>
          </p:cNvPr>
          <p:cNvCxnSpPr>
            <a:cxnSpLocks/>
          </p:cNvCxnSpPr>
          <p:nvPr/>
        </p:nvCxnSpPr>
        <p:spPr>
          <a:xfrm>
            <a:off x="4487079"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5F3D7004-29D4-6FEF-001D-C00D980D5A9B}"/>
              </a:ext>
            </a:extLst>
          </p:cNvPr>
          <p:cNvCxnSpPr>
            <a:cxnSpLocks/>
          </p:cNvCxnSpPr>
          <p:nvPr/>
        </p:nvCxnSpPr>
        <p:spPr>
          <a:xfrm>
            <a:off x="3963393"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77540B39-F7B6-EF04-FD95-B8E99D5DBABC}"/>
              </a:ext>
            </a:extLst>
          </p:cNvPr>
          <p:cNvCxnSpPr>
            <a:cxnSpLocks/>
          </p:cNvCxnSpPr>
          <p:nvPr/>
        </p:nvCxnSpPr>
        <p:spPr>
          <a:xfrm>
            <a:off x="3701550"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9C0CD029-1B21-A1B1-D781-FA966D4331B5}"/>
              </a:ext>
            </a:extLst>
          </p:cNvPr>
          <p:cNvCxnSpPr>
            <a:cxnSpLocks/>
          </p:cNvCxnSpPr>
          <p:nvPr/>
        </p:nvCxnSpPr>
        <p:spPr>
          <a:xfrm>
            <a:off x="3439707"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32" name="Straight Connector 31">
            <a:extLst>
              <a:ext uri="{FF2B5EF4-FFF2-40B4-BE49-F238E27FC236}">
                <a16:creationId xmlns:a16="http://schemas.microsoft.com/office/drawing/2014/main" id="{9452B454-7363-8666-138B-9DE0607BB024}"/>
              </a:ext>
            </a:extLst>
          </p:cNvPr>
          <p:cNvCxnSpPr>
            <a:cxnSpLocks/>
          </p:cNvCxnSpPr>
          <p:nvPr/>
        </p:nvCxnSpPr>
        <p:spPr>
          <a:xfrm>
            <a:off x="3177864"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33" name="Straight Connector 32">
            <a:extLst>
              <a:ext uri="{FF2B5EF4-FFF2-40B4-BE49-F238E27FC236}">
                <a16:creationId xmlns:a16="http://schemas.microsoft.com/office/drawing/2014/main" id="{9D1B7DBB-5887-19D1-4307-AB5C0079B543}"/>
              </a:ext>
            </a:extLst>
          </p:cNvPr>
          <p:cNvCxnSpPr>
            <a:cxnSpLocks/>
          </p:cNvCxnSpPr>
          <p:nvPr/>
        </p:nvCxnSpPr>
        <p:spPr>
          <a:xfrm>
            <a:off x="2644558" y="3511750"/>
            <a:ext cx="7872413"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4DA63D8F-8922-EDAB-0C0F-4FD1532AAD0F}"/>
              </a:ext>
            </a:extLst>
          </p:cNvPr>
          <p:cNvCxnSpPr>
            <a:cxnSpLocks/>
          </p:cNvCxnSpPr>
          <p:nvPr/>
        </p:nvCxnSpPr>
        <p:spPr>
          <a:xfrm>
            <a:off x="2644558" y="3209331"/>
            <a:ext cx="0" cy="604838"/>
          </a:xfrm>
          <a:prstGeom prst="line">
            <a:avLst/>
          </a:prstGeom>
          <a:ln w="38100"/>
        </p:spPr>
        <p:style>
          <a:lnRef idx="2">
            <a:schemeClr val="dk1"/>
          </a:lnRef>
          <a:fillRef idx="0">
            <a:schemeClr val="dk1"/>
          </a:fillRef>
          <a:effectRef idx="1">
            <a:schemeClr val="dk1"/>
          </a:effectRef>
          <a:fontRef idx="minor">
            <a:schemeClr val="tx1"/>
          </a:fontRef>
        </p:style>
      </p:cxnSp>
      <p:cxnSp>
        <p:nvCxnSpPr>
          <p:cNvPr id="35" name="Straight Connector 34">
            <a:extLst>
              <a:ext uri="{FF2B5EF4-FFF2-40B4-BE49-F238E27FC236}">
                <a16:creationId xmlns:a16="http://schemas.microsoft.com/office/drawing/2014/main" id="{48C79EBC-6955-3364-1951-F79A84124C3D}"/>
              </a:ext>
            </a:extLst>
          </p:cNvPr>
          <p:cNvCxnSpPr>
            <a:cxnSpLocks/>
          </p:cNvCxnSpPr>
          <p:nvPr/>
        </p:nvCxnSpPr>
        <p:spPr>
          <a:xfrm>
            <a:off x="2916021"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8B963AF6-AB3B-3912-46AA-064575E2E357}"/>
              </a:ext>
            </a:extLst>
          </p:cNvPr>
          <p:cNvCxnSpPr>
            <a:cxnSpLocks/>
          </p:cNvCxnSpPr>
          <p:nvPr/>
        </p:nvCxnSpPr>
        <p:spPr>
          <a:xfrm>
            <a:off x="4225236" y="3209331"/>
            <a:ext cx="0" cy="604838"/>
          </a:xfrm>
          <a:prstGeom prst="line">
            <a:avLst/>
          </a:prstGeom>
          <a:ln w="38100"/>
        </p:spPr>
        <p:style>
          <a:lnRef idx="2">
            <a:schemeClr val="dk1"/>
          </a:lnRef>
          <a:fillRef idx="0">
            <a:schemeClr val="dk1"/>
          </a:fillRef>
          <a:effectRef idx="1">
            <a:schemeClr val="dk1"/>
          </a:effectRef>
          <a:fontRef idx="minor">
            <a:schemeClr val="tx1"/>
          </a:fontRef>
        </p:style>
      </p:cxnSp>
      <p:cxnSp>
        <p:nvCxnSpPr>
          <p:cNvPr id="39" name="Straight Connector 38">
            <a:extLst>
              <a:ext uri="{FF2B5EF4-FFF2-40B4-BE49-F238E27FC236}">
                <a16:creationId xmlns:a16="http://schemas.microsoft.com/office/drawing/2014/main" id="{1B0184A7-0FFC-F017-D4E6-3199BBF64454}"/>
              </a:ext>
            </a:extLst>
          </p:cNvPr>
          <p:cNvCxnSpPr>
            <a:cxnSpLocks/>
          </p:cNvCxnSpPr>
          <p:nvPr/>
        </p:nvCxnSpPr>
        <p:spPr>
          <a:xfrm>
            <a:off x="5796294" y="3209331"/>
            <a:ext cx="0" cy="604838"/>
          </a:xfrm>
          <a:prstGeom prst="line">
            <a:avLst/>
          </a:prstGeom>
          <a:ln w="381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9F50DEBE-F326-0730-5792-16A0E76E21EB}"/>
              </a:ext>
            </a:extLst>
          </p:cNvPr>
          <p:cNvCxnSpPr>
            <a:cxnSpLocks/>
          </p:cNvCxnSpPr>
          <p:nvPr/>
        </p:nvCxnSpPr>
        <p:spPr>
          <a:xfrm>
            <a:off x="7367352" y="3209331"/>
            <a:ext cx="0" cy="604838"/>
          </a:xfrm>
          <a:prstGeom prst="line">
            <a:avLst/>
          </a:prstGeom>
          <a:ln w="381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717847CC-BB64-8671-373F-1366C4680DA3}"/>
              </a:ext>
            </a:extLst>
          </p:cNvPr>
          <p:cNvCxnSpPr>
            <a:cxnSpLocks/>
          </p:cNvCxnSpPr>
          <p:nvPr/>
        </p:nvCxnSpPr>
        <p:spPr>
          <a:xfrm>
            <a:off x="8938410" y="3209331"/>
            <a:ext cx="0" cy="604838"/>
          </a:xfrm>
          <a:prstGeom prst="line">
            <a:avLst/>
          </a:prstGeom>
          <a:ln w="381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521814BC-94D5-85D5-2B1C-9BCF67462C74}"/>
              </a:ext>
            </a:extLst>
          </p:cNvPr>
          <p:cNvCxnSpPr>
            <a:cxnSpLocks/>
          </p:cNvCxnSpPr>
          <p:nvPr/>
        </p:nvCxnSpPr>
        <p:spPr>
          <a:xfrm>
            <a:off x="10516971" y="3209331"/>
            <a:ext cx="0" cy="604838"/>
          </a:xfrm>
          <a:prstGeom prst="line">
            <a:avLst/>
          </a:prstGeom>
          <a:ln w="38100"/>
        </p:spPr>
        <p:style>
          <a:lnRef idx="2">
            <a:schemeClr val="dk1"/>
          </a:lnRef>
          <a:fillRef idx="0">
            <a:schemeClr val="dk1"/>
          </a:fillRef>
          <a:effectRef idx="1">
            <a:schemeClr val="dk1"/>
          </a:effectRef>
          <a:fontRef idx="minor">
            <a:schemeClr val="tx1"/>
          </a:fontRef>
        </p:style>
      </p:cxnSp>
      <p:sp>
        <p:nvSpPr>
          <p:cNvPr id="44" name="Rounded Rectangle 43">
            <a:extLst>
              <a:ext uri="{FF2B5EF4-FFF2-40B4-BE49-F238E27FC236}">
                <a16:creationId xmlns:a16="http://schemas.microsoft.com/office/drawing/2014/main" id="{5DBBD80D-8ADA-503F-652C-69D9F980573A}"/>
              </a:ext>
            </a:extLst>
          </p:cNvPr>
          <p:cNvSpPr/>
          <p:nvPr/>
        </p:nvSpPr>
        <p:spPr>
          <a:xfrm>
            <a:off x="3728065" y="2877644"/>
            <a:ext cx="6243649" cy="604838"/>
          </a:xfrm>
          <a:prstGeom prst="roundRect">
            <a:avLst/>
          </a:prstGeom>
          <a:solidFill>
            <a:srgbClr val="AF2021">
              <a:alpha val="50163"/>
            </a:srgbClr>
          </a:solidFill>
          <a:ln>
            <a:solidFill>
              <a:srgbClr val="AF20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96ECF496-21BC-58B7-EBD7-E7284B3701FF}"/>
              </a:ext>
            </a:extLst>
          </p:cNvPr>
          <p:cNvCxnSpPr>
            <a:cxnSpLocks/>
          </p:cNvCxnSpPr>
          <p:nvPr/>
        </p:nvCxnSpPr>
        <p:spPr>
          <a:xfrm>
            <a:off x="9200253"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4B5AD4D8-BEC8-549D-E431-DE2224981A39}"/>
              </a:ext>
            </a:extLst>
          </p:cNvPr>
          <p:cNvCxnSpPr>
            <a:cxnSpLocks/>
          </p:cNvCxnSpPr>
          <p:nvPr/>
        </p:nvCxnSpPr>
        <p:spPr>
          <a:xfrm>
            <a:off x="9462096"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7A4736C4-86A6-9486-276F-EB204E8A1205}"/>
              </a:ext>
            </a:extLst>
          </p:cNvPr>
          <p:cNvCxnSpPr>
            <a:cxnSpLocks/>
          </p:cNvCxnSpPr>
          <p:nvPr/>
        </p:nvCxnSpPr>
        <p:spPr>
          <a:xfrm>
            <a:off x="9723939"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1DF5D665-526B-27CD-9CE5-4D52A42B6EA9}"/>
              </a:ext>
            </a:extLst>
          </p:cNvPr>
          <p:cNvCxnSpPr>
            <a:cxnSpLocks/>
          </p:cNvCxnSpPr>
          <p:nvPr/>
        </p:nvCxnSpPr>
        <p:spPr>
          <a:xfrm>
            <a:off x="9985782" y="3299671"/>
            <a:ext cx="0" cy="424159"/>
          </a:xfrm>
          <a:prstGeom prst="line">
            <a:avLst/>
          </a:prstGeom>
          <a:ln w="381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9DE7F920-E9D2-C8F0-2425-9786366EEC90}"/>
              </a:ext>
            </a:extLst>
          </p:cNvPr>
          <p:cNvCxnSpPr>
            <a:cxnSpLocks/>
          </p:cNvCxnSpPr>
          <p:nvPr/>
        </p:nvCxnSpPr>
        <p:spPr>
          <a:xfrm>
            <a:off x="10247631" y="3299671"/>
            <a:ext cx="0" cy="424159"/>
          </a:xfrm>
          <a:prstGeom prst="line">
            <a:avLst/>
          </a:prstGeom>
          <a:ln w="38100"/>
        </p:spPr>
        <p:style>
          <a:lnRef idx="2">
            <a:schemeClr val="dk1"/>
          </a:lnRef>
          <a:fillRef idx="0">
            <a:schemeClr val="dk1"/>
          </a:fillRef>
          <a:effectRef idx="1">
            <a:schemeClr val="dk1"/>
          </a:effectRef>
          <a:fontRef idx="minor">
            <a:schemeClr val="tx1"/>
          </a:fontRef>
        </p:style>
      </p:cxnSp>
      <p:sp>
        <p:nvSpPr>
          <p:cNvPr id="79" name="TextBox 78">
            <a:extLst>
              <a:ext uri="{FF2B5EF4-FFF2-40B4-BE49-F238E27FC236}">
                <a16:creationId xmlns:a16="http://schemas.microsoft.com/office/drawing/2014/main" id="{9305B0CD-18D9-0784-3CA8-B8066194C2E9}"/>
              </a:ext>
            </a:extLst>
          </p:cNvPr>
          <p:cNvSpPr txBox="1"/>
          <p:nvPr/>
        </p:nvSpPr>
        <p:spPr>
          <a:xfrm rot="2438395">
            <a:off x="2448157" y="3949059"/>
            <a:ext cx="732893" cy="261610"/>
          </a:xfrm>
          <a:prstGeom prst="rect">
            <a:avLst/>
          </a:prstGeom>
          <a:noFill/>
        </p:spPr>
        <p:txBody>
          <a:bodyPr wrap="none" rtlCol="0">
            <a:spAutoFit/>
          </a:bodyPr>
          <a:lstStyle/>
          <a:p>
            <a:r>
              <a:rPr lang="en-US" sz="1050" b="1" dirty="0">
                <a:solidFill>
                  <a:srgbClr val="790000"/>
                </a:solidFill>
                <a:latin typeface="Arial" panose="020B0604020202020204" pitchFamily="34" charset="0"/>
                <a:cs typeface="Arial" panose="020B0604020202020204" pitchFamily="34" charset="0"/>
              </a:rPr>
              <a:t>12:00am</a:t>
            </a:r>
          </a:p>
        </p:txBody>
      </p:sp>
      <p:sp>
        <p:nvSpPr>
          <p:cNvPr id="80" name="TextBox 79">
            <a:extLst>
              <a:ext uri="{FF2B5EF4-FFF2-40B4-BE49-F238E27FC236}">
                <a16:creationId xmlns:a16="http://schemas.microsoft.com/office/drawing/2014/main" id="{13E02375-1290-DD04-2884-780F0B839E30}"/>
              </a:ext>
            </a:extLst>
          </p:cNvPr>
          <p:cNvSpPr txBox="1"/>
          <p:nvPr/>
        </p:nvSpPr>
        <p:spPr>
          <a:xfrm rot="2438395">
            <a:off x="5588617" y="3936873"/>
            <a:ext cx="732893" cy="253916"/>
          </a:xfrm>
          <a:prstGeom prst="rect">
            <a:avLst/>
          </a:prstGeom>
          <a:noFill/>
        </p:spPr>
        <p:txBody>
          <a:bodyPr wrap="none" rtlCol="0">
            <a:spAutoFit/>
          </a:bodyPr>
          <a:lstStyle/>
          <a:p>
            <a:r>
              <a:rPr lang="en-US" sz="1050" b="1" dirty="0">
                <a:solidFill>
                  <a:srgbClr val="790000"/>
                </a:solidFill>
                <a:latin typeface="Arial" panose="020B0604020202020204" pitchFamily="34" charset="0"/>
                <a:cs typeface="Arial" panose="020B0604020202020204" pitchFamily="34" charset="0"/>
              </a:rPr>
              <a:t>12:00pm</a:t>
            </a:r>
          </a:p>
        </p:txBody>
      </p:sp>
      <p:sp>
        <p:nvSpPr>
          <p:cNvPr id="81" name="TextBox 80">
            <a:extLst>
              <a:ext uri="{FF2B5EF4-FFF2-40B4-BE49-F238E27FC236}">
                <a16:creationId xmlns:a16="http://schemas.microsoft.com/office/drawing/2014/main" id="{BB11C894-6105-B7CA-150B-B187BF9B7A05}"/>
              </a:ext>
            </a:extLst>
          </p:cNvPr>
          <p:cNvSpPr txBox="1"/>
          <p:nvPr/>
        </p:nvSpPr>
        <p:spPr>
          <a:xfrm rot="2438395">
            <a:off x="8744055" y="3930950"/>
            <a:ext cx="732893" cy="261610"/>
          </a:xfrm>
          <a:prstGeom prst="rect">
            <a:avLst/>
          </a:prstGeom>
          <a:noFill/>
        </p:spPr>
        <p:txBody>
          <a:bodyPr wrap="none" rtlCol="0">
            <a:spAutoFit/>
          </a:bodyPr>
          <a:lstStyle/>
          <a:p>
            <a:r>
              <a:rPr lang="en-US" sz="1050" b="1" dirty="0">
                <a:solidFill>
                  <a:srgbClr val="790000"/>
                </a:solidFill>
                <a:latin typeface="Arial" panose="020B0604020202020204" pitchFamily="34" charset="0"/>
                <a:cs typeface="Arial" panose="020B0604020202020204" pitchFamily="34" charset="0"/>
              </a:rPr>
              <a:t>12:00am</a:t>
            </a:r>
          </a:p>
        </p:txBody>
      </p:sp>
      <p:sp>
        <p:nvSpPr>
          <p:cNvPr id="82" name="TextBox 81">
            <a:extLst>
              <a:ext uri="{FF2B5EF4-FFF2-40B4-BE49-F238E27FC236}">
                <a16:creationId xmlns:a16="http://schemas.microsoft.com/office/drawing/2014/main" id="{74F43642-0B18-BFF2-F846-B032B61BEF1F}"/>
              </a:ext>
            </a:extLst>
          </p:cNvPr>
          <p:cNvSpPr txBox="1"/>
          <p:nvPr/>
        </p:nvSpPr>
        <p:spPr>
          <a:xfrm rot="2438395">
            <a:off x="4027804" y="3905255"/>
            <a:ext cx="651140" cy="253916"/>
          </a:xfrm>
          <a:prstGeom prst="rect">
            <a:avLst/>
          </a:prstGeom>
          <a:noFill/>
        </p:spPr>
        <p:txBody>
          <a:bodyPr wrap="none" rtlCol="0">
            <a:spAutoFit/>
          </a:bodyPr>
          <a:lstStyle/>
          <a:p>
            <a:r>
              <a:rPr lang="en-US" sz="1050" b="1" dirty="0">
                <a:solidFill>
                  <a:srgbClr val="790000"/>
                </a:solidFill>
                <a:latin typeface="Arial" panose="020B0604020202020204" pitchFamily="34" charset="0"/>
                <a:cs typeface="Arial" panose="020B0604020202020204" pitchFamily="34" charset="0"/>
              </a:rPr>
              <a:t>6:00am</a:t>
            </a:r>
          </a:p>
        </p:txBody>
      </p:sp>
      <p:sp>
        <p:nvSpPr>
          <p:cNvPr id="83" name="TextBox 82">
            <a:extLst>
              <a:ext uri="{FF2B5EF4-FFF2-40B4-BE49-F238E27FC236}">
                <a16:creationId xmlns:a16="http://schemas.microsoft.com/office/drawing/2014/main" id="{1DDF44D4-809F-6AA8-CFE2-3351AFB6E6D3}"/>
              </a:ext>
            </a:extLst>
          </p:cNvPr>
          <p:cNvSpPr txBox="1"/>
          <p:nvPr/>
        </p:nvSpPr>
        <p:spPr>
          <a:xfrm rot="2438395">
            <a:off x="10332832" y="3919914"/>
            <a:ext cx="651140" cy="253916"/>
          </a:xfrm>
          <a:prstGeom prst="rect">
            <a:avLst/>
          </a:prstGeom>
          <a:noFill/>
        </p:spPr>
        <p:txBody>
          <a:bodyPr wrap="none" rtlCol="0">
            <a:spAutoFit/>
          </a:bodyPr>
          <a:lstStyle/>
          <a:p>
            <a:r>
              <a:rPr lang="en-US" sz="1050" b="1" dirty="0">
                <a:solidFill>
                  <a:srgbClr val="790000"/>
                </a:solidFill>
                <a:latin typeface="Arial" panose="020B0604020202020204" pitchFamily="34" charset="0"/>
                <a:cs typeface="Arial" panose="020B0604020202020204" pitchFamily="34" charset="0"/>
              </a:rPr>
              <a:t>6:00am</a:t>
            </a:r>
          </a:p>
        </p:txBody>
      </p:sp>
      <p:sp>
        <p:nvSpPr>
          <p:cNvPr id="84" name="TextBox 83">
            <a:extLst>
              <a:ext uri="{FF2B5EF4-FFF2-40B4-BE49-F238E27FC236}">
                <a16:creationId xmlns:a16="http://schemas.microsoft.com/office/drawing/2014/main" id="{651BCF42-2E47-F271-7C0A-75E7EFA9FF93}"/>
              </a:ext>
            </a:extLst>
          </p:cNvPr>
          <p:cNvSpPr txBox="1"/>
          <p:nvPr/>
        </p:nvSpPr>
        <p:spPr>
          <a:xfrm rot="2438395">
            <a:off x="7175844" y="3908270"/>
            <a:ext cx="657552" cy="253916"/>
          </a:xfrm>
          <a:prstGeom prst="rect">
            <a:avLst/>
          </a:prstGeom>
          <a:noFill/>
        </p:spPr>
        <p:txBody>
          <a:bodyPr wrap="none" rtlCol="0">
            <a:spAutoFit/>
          </a:bodyPr>
          <a:lstStyle/>
          <a:p>
            <a:r>
              <a:rPr lang="en-US" sz="1050" b="1" dirty="0">
                <a:solidFill>
                  <a:srgbClr val="790000"/>
                </a:solidFill>
                <a:latin typeface="Arial" panose="020B0604020202020204" pitchFamily="34" charset="0"/>
                <a:cs typeface="Arial" panose="020B0604020202020204" pitchFamily="34" charset="0"/>
              </a:rPr>
              <a:t>6:00pm</a:t>
            </a:r>
          </a:p>
        </p:txBody>
      </p:sp>
      <p:sp>
        <p:nvSpPr>
          <p:cNvPr id="85" name="TextBox 84">
            <a:extLst>
              <a:ext uri="{FF2B5EF4-FFF2-40B4-BE49-F238E27FC236}">
                <a16:creationId xmlns:a16="http://schemas.microsoft.com/office/drawing/2014/main" id="{94BD0757-1635-D1EA-F2B3-D81299C4FC00}"/>
              </a:ext>
            </a:extLst>
          </p:cNvPr>
          <p:cNvSpPr txBox="1"/>
          <p:nvPr/>
        </p:nvSpPr>
        <p:spPr>
          <a:xfrm>
            <a:off x="742221" y="2888382"/>
            <a:ext cx="1709122"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previously collected data</a:t>
            </a:r>
          </a:p>
        </p:txBody>
      </p:sp>
      <p:pic>
        <p:nvPicPr>
          <p:cNvPr id="86" name="Graphic 85" descr="Phone Vibration with solid fill">
            <a:extLst>
              <a:ext uri="{FF2B5EF4-FFF2-40B4-BE49-F238E27FC236}">
                <a16:creationId xmlns:a16="http://schemas.microsoft.com/office/drawing/2014/main" id="{B4F68846-4EC6-B1E8-BF0D-7824E97EB0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95295" y="2151133"/>
            <a:ext cx="726511" cy="726511"/>
          </a:xfrm>
          <a:prstGeom prst="rect">
            <a:avLst/>
          </a:prstGeom>
        </p:spPr>
      </p:pic>
      <p:sp>
        <p:nvSpPr>
          <p:cNvPr id="88" name="TextBox 87">
            <a:extLst>
              <a:ext uri="{FF2B5EF4-FFF2-40B4-BE49-F238E27FC236}">
                <a16:creationId xmlns:a16="http://schemas.microsoft.com/office/drawing/2014/main" id="{C9D329F4-CD08-651F-0F2D-5669F11973A7}"/>
              </a:ext>
            </a:extLst>
          </p:cNvPr>
          <p:cNvSpPr txBox="1"/>
          <p:nvPr/>
        </p:nvSpPr>
        <p:spPr>
          <a:xfrm rot="2438395">
            <a:off x="3531664" y="3820848"/>
            <a:ext cx="651140" cy="253916"/>
          </a:xfrm>
          <a:prstGeom prst="rect">
            <a:avLst/>
          </a:prstGeom>
          <a:noFill/>
        </p:spPr>
        <p:txBody>
          <a:bodyPr wrap="none" rtlCol="0">
            <a:spAutoFit/>
          </a:bodyPr>
          <a:lstStyle/>
          <a:p>
            <a:r>
              <a:rPr lang="en-US" sz="1050" b="1" dirty="0">
                <a:solidFill>
                  <a:srgbClr val="002060"/>
                </a:solidFill>
                <a:latin typeface="Arial" panose="020B0604020202020204" pitchFamily="34" charset="0"/>
                <a:cs typeface="Arial" panose="020B0604020202020204" pitchFamily="34" charset="0"/>
              </a:rPr>
              <a:t>4:00am</a:t>
            </a:r>
          </a:p>
        </p:txBody>
      </p:sp>
      <p:sp>
        <p:nvSpPr>
          <p:cNvPr id="89" name="TextBox 88">
            <a:extLst>
              <a:ext uri="{FF2B5EF4-FFF2-40B4-BE49-F238E27FC236}">
                <a16:creationId xmlns:a16="http://schemas.microsoft.com/office/drawing/2014/main" id="{3AF8E510-D7CE-E201-68DE-7F2CBC15DE61}"/>
              </a:ext>
            </a:extLst>
          </p:cNvPr>
          <p:cNvSpPr txBox="1"/>
          <p:nvPr/>
        </p:nvSpPr>
        <p:spPr>
          <a:xfrm rot="2438395">
            <a:off x="9810443" y="3793303"/>
            <a:ext cx="651140" cy="253916"/>
          </a:xfrm>
          <a:prstGeom prst="rect">
            <a:avLst/>
          </a:prstGeom>
          <a:noFill/>
        </p:spPr>
        <p:txBody>
          <a:bodyPr wrap="none" rtlCol="0">
            <a:spAutoFit/>
          </a:bodyPr>
          <a:lstStyle/>
          <a:p>
            <a:r>
              <a:rPr lang="en-US" sz="1050" b="1" dirty="0">
                <a:solidFill>
                  <a:srgbClr val="002060"/>
                </a:solidFill>
                <a:latin typeface="Arial" panose="020B0604020202020204" pitchFamily="34" charset="0"/>
                <a:cs typeface="Arial" panose="020B0604020202020204" pitchFamily="34" charset="0"/>
              </a:rPr>
              <a:t>4:00am</a:t>
            </a:r>
          </a:p>
        </p:txBody>
      </p:sp>
      <p:pic>
        <p:nvPicPr>
          <p:cNvPr id="90" name="Graphic 89" descr="Arrow: Counter-clockwise curve with solid fill">
            <a:extLst>
              <a:ext uri="{FF2B5EF4-FFF2-40B4-BE49-F238E27FC236}">
                <a16:creationId xmlns:a16="http://schemas.microsoft.com/office/drawing/2014/main" id="{769607A7-9091-23FD-0251-F90CFAEEFF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5825143" flipV="1">
            <a:off x="1888510" y="1775584"/>
            <a:ext cx="1246253" cy="1203981"/>
          </a:xfrm>
          <a:prstGeom prst="rect">
            <a:avLst/>
          </a:prstGeom>
        </p:spPr>
      </p:pic>
      <p:sp>
        <p:nvSpPr>
          <p:cNvPr id="91" name="TextBox 90">
            <a:extLst>
              <a:ext uri="{FF2B5EF4-FFF2-40B4-BE49-F238E27FC236}">
                <a16:creationId xmlns:a16="http://schemas.microsoft.com/office/drawing/2014/main" id="{342ECEDF-6711-3F94-657E-D1DA0191B133}"/>
              </a:ext>
            </a:extLst>
          </p:cNvPr>
          <p:cNvSpPr txBox="1"/>
          <p:nvPr/>
        </p:nvSpPr>
        <p:spPr>
          <a:xfrm>
            <a:off x="495266" y="176184"/>
            <a:ext cx="1836785" cy="769441"/>
          </a:xfrm>
          <a:prstGeom prst="rect">
            <a:avLst/>
          </a:prstGeom>
          <a:noFill/>
        </p:spPr>
        <p:txBody>
          <a:bodyPr wrap="none" rtlCol="0">
            <a:spAutoFit/>
          </a:bodyPr>
          <a:lstStyle/>
          <a:p>
            <a:pPr algn="ctr"/>
            <a:r>
              <a:rPr lang="en-US" sz="4400" b="1" dirty="0">
                <a:latin typeface="Aptos Narrow" panose="020B0004020202020204" pitchFamily="34" charset="0"/>
                <a:cs typeface="Arial" panose="020B0604020202020204" pitchFamily="34" charset="0"/>
              </a:rPr>
              <a:t>Lapses</a:t>
            </a:r>
          </a:p>
        </p:txBody>
      </p:sp>
    </p:spTree>
    <p:extLst>
      <p:ext uri="{BB962C8B-B14F-4D97-AF65-F5344CB8AC3E}">
        <p14:creationId xmlns:p14="http://schemas.microsoft.com/office/powerpoint/2010/main" val="4257604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5DB1F1-E633-597F-DE3B-751B7462EFE0}"/>
              </a:ext>
            </a:extLst>
          </p:cNvPr>
          <p:cNvSpPr txBox="1"/>
          <p:nvPr/>
        </p:nvSpPr>
        <p:spPr>
          <a:xfrm>
            <a:off x="364474" y="172311"/>
            <a:ext cx="9357818" cy="769441"/>
          </a:xfrm>
          <a:prstGeom prst="rect">
            <a:avLst/>
          </a:prstGeom>
          <a:noFill/>
        </p:spPr>
        <p:txBody>
          <a:bodyPr wrap="none" rtlCol="0">
            <a:spAutoFit/>
          </a:bodyPr>
          <a:lstStyle/>
          <a:p>
            <a:pPr algn="ctr"/>
            <a:r>
              <a:rPr lang="en-US" sz="4400" b="1" dirty="0">
                <a:latin typeface="Aptos Narrow" panose="020B0004020202020204" pitchFamily="34" charset="0"/>
                <a:cs typeface="Arial" panose="020B0604020202020204" pitchFamily="34" charset="0"/>
              </a:rPr>
              <a:t>Feature engineering of geolocation data</a:t>
            </a:r>
          </a:p>
        </p:txBody>
      </p:sp>
      <p:sp>
        <p:nvSpPr>
          <p:cNvPr id="11" name="TextBox 10">
            <a:extLst>
              <a:ext uri="{FF2B5EF4-FFF2-40B4-BE49-F238E27FC236}">
                <a16:creationId xmlns:a16="http://schemas.microsoft.com/office/drawing/2014/main" id="{41D60782-AEE3-72E5-5399-719ADB27142B}"/>
              </a:ext>
            </a:extLst>
          </p:cNvPr>
          <p:cNvSpPr txBox="1"/>
          <p:nvPr/>
        </p:nvSpPr>
        <p:spPr>
          <a:xfrm>
            <a:off x="868345" y="1179022"/>
            <a:ext cx="9908512" cy="4524315"/>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Contextual-based features:</a:t>
            </a: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Time spent at different </a:t>
            </a:r>
            <a:r>
              <a:rPr lang="en-US" sz="2400" b="1" dirty="0">
                <a:solidFill>
                  <a:srgbClr val="AF2021"/>
                </a:solidFill>
                <a:latin typeface="Arial" panose="020B0604020202020204" pitchFamily="34" charset="0"/>
                <a:cs typeface="Arial" panose="020B0604020202020204" pitchFamily="34" charset="0"/>
              </a:rPr>
              <a:t>location types</a:t>
            </a: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Time spent at locations where </a:t>
            </a:r>
            <a:r>
              <a:rPr lang="en-US" sz="2400" b="1" dirty="0">
                <a:solidFill>
                  <a:srgbClr val="AF2021"/>
                </a:solidFill>
                <a:latin typeface="Arial" panose="020B0604020202020204" pitchFamily="34" charset="0"/>
                <a:cs typeface="Arial" panose="020B0604020202020204" pitchFamily="34" charset="0"/>
              </a:rPr>
              <a:t>alcohol is/is not present</a:t>
            </a: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Time spent at locations where </a:t>
            </a:r>
            <a:r>
              <a:rPr lang="en-US" sz="2400" b="1" dirty="0">
                <a:solidFill>
                  <a:srgbClr val="AF2021"/>
                </a:solidFill>
                <a:latin typeface="Arial" panose="020B0604020202020204" pitchFamily="34" charset="0"/>
                <a:cs typeface="Arial" panose="020B0604020202020204" pitchFamily="34" charset="0"/>
              </a:rPr>
              <a:t>alcohol is/is not available</a:t>
            </a: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Time spent at locations of different </a:t>
            </a:r>
            <a:r>
              <a:rPr lang="en-US" sz="2400" b="1" dirty="0">
                <a:solidFill>
                  <a:srgbClr val="AF2021"/>
                </a:solidFill>
                <a:latin typeface="Arial" panose="020B0604020202020204" pitchFamily="34" charset="0"/>
                <a:cs typeface="Arial" panose="020B0604020202020204" pitchFamily="34" charset="0"/>
              </a:rPr>
              <a:t>emotional valences</a:t>
            </a: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Time spent at locations of different </a:t>
            </a:r>
            <a:r>
              <a:rPr lang="en-US" sz="2400" b="1" dirty="0">
                <a:solidFill>
                  <a:srgbClr val="AF2021"/>
                </a:solidFill>
                <a:latin typeface="Arial" panose="020B0604020202020204" pitchFamily="34" charset="0"/>
                <a:cs typeface="Arial" panose="020B0604020202020204" pitchFamily="34" charset="0"/>
              </a:rPr>
              <a:t>levels of risk</a:t>
            </a: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Time spent at locations </a:t>
            </a:r>
            <a:r>
              <a:rPr lang="en-US" sz="2400" b="1" dirty="0">
                <a:solidFill>
                  <a:srgbClr val="AF2021"/>
                </a:solidFill>
                <a:latin typeface="Arial" panose="020B0604020202020204" pitchFamily="34" charset="0"/>
                <a:cs typeface="Arial" panose="020B0604020202020204" pitchFamily="34" charset="0"/>
              </a:rPr>
              <a:t>self-identified as wanting to avoid/not avoid in recovery</a:t>
            </a: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Other features:</a:t>
            </a: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Location </a:t>
            </a:r>
            <a:r>
              <a:rPr lang="en-US" sz="2400" b="1" dirty="0">
                <a:solidFill>
                  <a:srgbClr val="AF2021"/>
                </a:solidFill>
                <a:latin typeface="Arial" panose="020B0604020202020204" pitchFamily="34" charset="0"/>
                <a:cs typeface="Arial" panose="020B0604020202020204" pitchFamily="34" charset="0"/>
              </a:rPr>
              <a:t>variability</a:t>
            </a: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Time spent </a:t>
            </a:r>
            <a:r>
              <a:rPr lang="en-US" sz="2400" b="1" dirty="0">
                <a:solidFill>
                  <a:srgbClr val="AF2021"/>
                </a:solidFill>
                <a:latin typeface="Arial" panose="020B0604020202020204" pitchFamily="34" charset="0"/>
                <a:cs typeface="Arial" panose="020B0604020202020204" pitchFamily="34" charset="0"/>
              </a:rPr>
              <a:t>outside of the home in the evening</a:t>
            </a: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Time spent in </a:t>
            </a:r>
            <a:r>
              <a:rPr lang="en-US" sz="2400" b="1" dirty="0">
                <a:solidFill>
                  <a:srgbClr val="AF2021"/>
                </a:solidFill>
                <a:latin typeface="Arial" panose="020B0604020202020204" pitchFamily="34" charset="0"/>
                <a:cs typeface="Arial" panose="020B0604020202020204" pitchFamily="34" charset="0"/>
              </a:rPr>
              <a:t>transit</a:t>
            </a:r>
          </a:p>
        </p:txBody>
      </p:sp>
    </p:spTree>
    <p:extLst>
      <p:ext uri="{BB962C8B-B14F-4D97-AF65-F5344CB8AC3E}">
        <p14:creationId xmlns:p14="http://schemas.microsoft.com/office/powerpoint/2010/main" val="3100584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l="-4000" r="-4000"/>
          </a:stretch>
        </a:blipFill>
        <a:effectLst/>
      </p:bgPr>
    </p:bg>
    <p:spTree>
      <p:nvGrpSpPr>
        <p:cNvPr id="1" name="">
          <a:extLst>
            <a:ext uri="{FF2B5EF4-FFF2-40B4-BE49-F238E27FC236}">
              <a16:creationId xmlns:a16="http://schemas.microsoft.com/office/drawing/2014/main" id="{AED4924B-C152-8344-44DA-F0A5ED503060}"/>
            </a:ext>
          </a:extLst>
        </p:cNvPr>
        <p:cNvGrpSpPr/>
        <p:nvPr/>
      </p:nvGrpSpPr>
      <p:grpSpPr>
        <a:xfrm>
          <a:off x="0" y="0"/>
          <a:ext cx="0" cy="0"/>
          <a:chOff x="0" y="0"/>
          <a:chExt cx="0" cy="0"/>
        </a:xfrm>
      </p:grpSpPr>
      <p:pic>
        <p:nvPicPr>
          <p:cNvPr id="11268" name="Picture 4" descr="Red Simple Map Pin With Shadow Stock Illustration - Download Image Now - You  Are Here, Icon Symbol, Vector - iStock">
            <a:extLst>
              <a:ext uri="{FF2B5EF4-FFF2-40B4-BE49-F238E27FC236}">
                <a16:creationId xmlns:a16="http://schemas.microsoft.com/office/drawing/2014/main" id="{4CF18B26-081D-15E3-BAB7-A58464CFF58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7516" b="89869" l="9967" r="89869">
                        <a14:foregroundMark x1="65196" y1="11765" x2="59641" y2="6699"/>
                        <a14:foregroundMark x1="59641" y1="6699" x2="43301" y2="5229"/>
                        <a14:foregroundMark x1="43301" y1="5229" x2="35294" y2="7516"/>
                        <a14:foregroundMark x1="35294" y1="7516" x2="41993" y2="11111"/>
                        <a14:foregroundMark x1="41993" y1="11111" x2="58333" y2="12092"/>
                        <a14:foregroundMark x1="58333" y1="12092" x2="64052" y2="10784"/>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327356" y="2878394"/>
            <a:ext cx="852948" cy="8529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Red Simple Map Pin With Shadow Stock Illustration - Download Image Now - You  Are Here, Icon Symbol, Vector - iStock">
            <a:extLst>
              <a:ext uri="{FF2B5EF4-FFF2-40B4-BE49-F238E27FC236}">
                <a16:creationId xmlns:a16="http://schemas.microsoft.com/office/drawing/2014/main" id="{B47655A8-63D4-CE58-EF32-B4811164FBDF}"/>
              </a:ext>
            </a:extLst>
          </p:cNvPr>
          <p:cNvPicPr>
            <a:picLocks noChangeAspect="1" noChangeArrowheads="1"/>
          </p:cNvPicPr>
          <p:nvPr/>
        </p:nvPicPr>
        <p:blipFill>
          <a:blip r:embed="rId4">
            <a:extLst>
              <a:ext uri="{BEBA8EAE-BF5A-486C-A8C5-ECC9F3942E4B}">
                <a14:imgProps xmlns:a14="http://schemas.microsoft.com/office/drawing/2010/main">
                  <a14:imgLayer r:embed="rId6">
                    <a14:imgEffect>
                      <a14:backgroundRemoval t="7516" b="89869" l="9967" r="89869">
                        <a14:foregroundMark x1="65196" y1="11765" x2="59641" y2="6699"/>
                        <a14:foregroundMark x1="59641" y1="6699" x2="43301" y2="5229"/>
                        <a14:foregroundMark x1="43301" y1="5229" x2="35294" y2="7516"/>
                        <a14:foregroundMark x1="35294" y1="7516" x2="41993" y2="11111"/>
                        <a14:foregroundMark x1="41993" y1="11111" x2="58333" y2="12092"/>
                        <a14:foregroundMark x1="58333" y1="12092" x2="64052" y2="10784"/>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744862" y="2878394"/>
            <a:ext cx="852948" cy="8529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Red Simple Map Pin With Shadow Stock Illustration - Download Image Now - You  Are Here, Icon Symbol, Vector - iStock">
            <a:extLst>
              <a:ext uri="{FF2B5EF4-FFF2-40B4-BE49-F238E27FC236}">
                <a16:creationId xmlns:a16="http://schemas.microsoft.com/office/drawing/2014/main" id="{B5E4C34E-F71A-7763-E235-68032EF88EFE}"/>
              </a:ext>
            </a:extLst>
          </p:cNvPr>
          <p:cNvPicPr>
            <a:picLocks noChangeAspect="1" noChangeArrowheads="1"/>
          </p:cNvPicPr>
          <p:nvPr/>
        </p:nvPicPr>
        <p:blipFill>
          <a:blip r:embed="rId4">
            <a:extLst>
              <a:ext uri="{BEBA8EAE-BF5A-486C-A8C5-ECC9F3942E4B}">
                <a14:imgProps xmlns:a14="http://schemas.microsoft.com/office/drawing/2010/main">
                  <a14:imgLayer r:embed="rId7">
                    <a14:imgEffect>
                      <a14:backgroundRemoval t="7516" b="89869" l="9967" r="89869">
                        <a14:foregroundMark x1="65196" y1="11765" x2="59641" y2="6699"/>
                        <a14:foregroundMark x1="59641" y1="6699" x2="43301" y2="5229"/>
                        <a14:foregroundMark x1="43301" y1="5229" x2="35294" y2="7516"/>
                        <a14:foregroundMark x1="35294" y1="7516" x2="41993" y2="11111"/>
                        <a14:foregroundMark x1="41993" y1="11111" x2="58333" y2="12092"/>
                        <a14:foregroundMark x1="58333" y1="12092" x2="64052" y2="10784"/>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5522042" y="2932780"/>
            <a:ext cx="852948" cy="85294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Red Simple Map Pin With Shadow Stock Illustration - Download Image Now - You  Are Here, Icon Symbol, Vector - iStock">
            <a:extLst>
              <a:ext uri="{FF2B5EF4-FFF2-40B4-BE49-F238E27FC236}">
                <a16:creationId xmlns:a16="http://schemas.microsoft.com/office/drawing/2014/main" id="{B419FC28-B31C-E835-578E-B54E74C34A2E}"/>
              </a:ext>
            </a:extLst>
          </p:cNvPr>
          <p:cNvPicPr>
            <a:picLocks noChangeAspect="1" noChangeArrowheads="1"/>
          </p:cNvPicPr>
          <p:nvPr/>
        </p:nvPicPr>
        <p:blipFill>
          <a:blip r:embed="rId4">
            <a:extLst>
              <a:ext uri="{BEBA8EAE-BF5A-486C-A8C5-ECC9F3942E4B}">
                <a14:imgProps xmlns:a14="http://schemas.microsoft.com/office/drawing/2010/main">
                  <a14:imgLayer r:embed="rId8">
                    <a14:imgEffect>
                      <a14:backgroundRemoval t="7516" b="89869" l="9967" r="89869">
                        <a14:foregroundMark x1="65196" y1="11765" x2="59641" y2="6699"/>
                        <a14:foregroundMark x1="59641" y1="6699" x2="43301" y2="5229"/>
                        <a14:foregroundMark x1="43301" y1="5229" x2="35294" y2="7516"/>
                        <a14:foregroundMark x1="35294" y1="7516" x2="41993" y2="11111"/>
                        <a14:foregroundMark x1="41993" y1="11111" x2="58333" y2="12092"/>
                        <a14:foregroundMark x1="58333" y1="12092" x2="64052" y2="10784"/>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7343468" y="1175266"/>
            <a:ext cx="852948" cy="85294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D82D621-E9CE-26CC-FD18-E3C84127D5CA}"/>
              </a:ext>
            </a:extLst>
          </p:cNvPr>
          <p:cNvSpPr txBox="1"/>
          <p:nvPr/>
        </p:nvSpPr>
        <p:spPr>
          <a:xfrm>
            <a:off x="-1295399" y="2465629"/>
            <a:ext cx="6098458" cy="461665"/>
          </a:xfrm>
          <a:prstGeom prst="rect">
            <a:avLst/>
          </a:prstGeom>
          <a:noFill/>
        </p:spPr>
        <p:txBody>
          <a:bodyPr wrap="square">
            <a:spAutoFit/>
          </a:bodyPr>
          <a:lstStyle/>
          <a:p>
            <a:pPr algn="ctr"/>
            <a:r>
              <a:rPr lang="en-US" sz="2400" b="1" dirty="0">
                <a:latin typeface="Aptos" panose="020B0004020202020204" pitchFamily="34" charset="0"/>
                <a:cs typeface="Arial" panose="020B0604020202020204" pitchFamily="34" charset="0"/>
              </a:rPr>
              <a:t>Introduction</a:t>
            </a:r>
            <a:endParaRPr lang="en-US" sz="2400" b="1" dirty="0">
              <a:latin typeface="Aptos" panose="020B0004020202020204" pitchFamily="34" charset="0"/>
            </a:endParaRPr>
          </a:p>
        </p:txBody>
      </p:sp>
      <p:sp>
        <p:nvSpPr>
          <p:cNvPr id="10" name="TextBox 9">
            <a:extLst>
              <a:ext uri="{FF2B5EF4-FFF2-40B4-BE49-F238E27FC236}">
                <a16:creationId xmlns:a16="http://schemas.microsoft.com/office/drawing/2014/main" id="{D9499D60-C05C-ABD2-4605-6E7A4447A402}"/>
              </a:ext>
            </a:extLst>
          </p:cNvPr>
          <p:cNvSpPr txBox="1"/>
          <p:nvPr/>
        </p:nvSpPr>
        <p:spPr>
          <a:xfrm>
            <a:off x="3058301" y="2471115"/>
            <a:ext cx="2256679" cy="461665"/>
          </a:xfrm>
          <a:prstGeom prst="rect">
            <a:avLst/>
          </a:prstGeom>
          <a:noFill/>
        </p:spPr>
        <p:txBody>
          <a:bodyPr wrap="square">
            <a:spAutoFit/>
          </a:bodyPr>
          <a:lstStyle/>
          <a:p>
            <a:pPr algn="ctr"/>
            <a:r>
              <a:rPr lang="en-US" sz="2400" b="1" dirty="0">
                <a:latin typeface="Aptos" panose="020B0004020202020204" pitchFamily="34" charset="0"/>
                <a:cs typeface="Arial" panose="020B0604020202020204" pitchFamily="34" charset="0"/>
              </a:rPr>
              <a:t>Methods</a:t>
            </a:r>
            <a:endParaRPr lang="en-US" sz="2400" b="1" dirty="0">
              <a:latin typeface="Aptos" panose="020B0004020202020204" pitchFamily="34" charset="0"/>
            </a:endParaRPr>
          </a:p>
        </p:txBody>
      </p:sp>
      <p:sp>
        <p:nvSpPr>
          <p:cNvPr id="11" name="TextBox 10">
            <a:extLst>
              <a:ext uri="{FF2B5EF4-FFF2-40B4-BE49-F238E27FC236}">
                <a16:creationId xmlns:a16="http://schemas.microsoft.com/office/drawing/2014/main" id="{0437CC16-E0C2-DC9B-9BF1-E6322382F036}"/>
              </a:ext>
            </a:extLst>
          </p:cNvPr>
          <p:cNvSpPr txBox="1"/>
          <p:nvPr/>
        </p:nvSpPr>
        <p:spPr>
          <a:xfrm>
            <a:off x="5314980" y="2543314"/>
            <a:ext cx="6098458" cy="461665"/>
          </a:xfrm>
          <a:prstGeom prst="rect">
            <a:avLst/>
          </a:prstGeom>
          <a:noFill/>
        </p:spPr>
        <p:txBody>
          <a:bodyPr wrap="square">
            <a:spAutoFit/>
          </a:bodyPr>
          <a:lstStyle/>
          <a:p>
            <a:r>
              <a:rPr lang="en-US" sz="2400" b="1" dirty="0">
                <a:latin typeface="Aptos" panose="020B0004020202020204" pitchFamily="34" charset="0"/>
                <a:cs typeface="Arial" panose="020B0604020202020204" pitchFamily="34" charset="0"/>
              </a:rPr>
              <a:t>Results</a:t>
            </a:r>
            <a:endParaRPr lang="en-US" sz="2400" b="1" dirty="0">
              <a:latin typeface="Aptos" panose="020B0004020202020204" pitchFamily="34" charset="0"/>
            </a:endParaRPr>
          </a:p>
        </p:txBody>
      </p:sp>
      <p:sp>
        <p:nvSpPr>
          <p:cNvPr id="12" name="TextBox 11">
            <a:extLst>
              <a:ext uri="{FF2B5EF4-FFF2-40B4-BE49-F238E27FC236}">
                <a16:creationId xmlns:a16="http://schemas.microsoft.com/office/drawing/2014/main" id="{A80731FB-19E7-CE6D-AEB7-48D2BCFC870C}"/>
              </a:ext>
            </a:extLst>
          </p:cNvPr>
          <p:cNvSpPr txBox="1"/>
          <p:nvPr/>
        </p:nvSpPr>
        <p:spPr>
          <a:xfrm>
            <a:off x="6854638" y="749742"/>
            <a:ext cx="6098458" cy="461665"/>
          </a:xfrm>
          <a:prstGeom prst="rect">
            <a:avLst/>
          </a:prstGeom>
          <a:noFill/>
        </p:spPr>
        <p:txBody>
          <a:bodyPr wrap="square">
            <a:spAutoFit/>
          </a:bodyPr>
          <a:lstStyle/>
          <a:p>
            <a:r>
              <a:rPr lang="en-US" sz="2400" b="1" dirty="0">
                <a:latin typeface="Aptos" panose="020B0004020202020204" pitchFamily="34" charset="0"/>
                <a:cs typeface="Arial" panose="020B0604020202020204" pitchFamily="34" charset="0"/>
              </a:rPr>
              <a:t>Conclusions</a:t>
            </a:r>
            <a:endParaRPr lang="en-US" sz="2400" b="1" dirty="0">
              <a:latin typeface="Aptos" panose="020B0004020202020204" pitchFamily="34" charset="0"/>
            </a:endParaRPr>
          </a:p>
        </p:txBody>
      </p:sp>
      <p:sp>
        <p:nvSpPr>
          <p:cNvPr id="14" name="Freeform 13">
            <a:extLst>
              <a:ext uri="{FF2B5EF4-FFF2-40B4-BE49-F238E27FC236}">
                <a16:creationId xmlns:a16="http://schemas.microsoft.com/office/drawing/2014/main" id="{2EA166BD-1922-8ACA-6910-06AC9DC15173}"/>
              </a:ext>
            </a:extLst>
          </p:cNvPr>
          <p:cNvSpPr/>
          <p:nvPr/>
        </p:nvSpPr>
        <p:spPr>
          <a:xfrm>
            <a:off x="1783976" y="3541059"/>
            <a:ext cx="2366683" cy="188259"/>
          </a:xfrm>
          <a:custGeom>
            <a:avLst/>
            <a:gdLst>
              <a:gd name="connsiteX0" fmla="*/ 0 w 2366683"/>
              <a:gd name="connsiteY0" fmla="*/ 35859 h 188259"/>
              <a:gd name="connsiteX1" fmla="*/ 242048 w 2366683"/>
              <a:gd name="connsiteY1" fmla="*/ 26894 h 188259"/>
              <a:gd name="connsiteX2" fmla="*/ 277906 w 2366683"/>
              <a:gd name="connsiteY2" fmla="*/ 17929 h 188259"/>
              <a:gd name="connsiteX3" fmla="*/ 430306 w 2366683"/>
              <a:gd name="connsiteY3" fmla="*/ 0 h 188259"/>
              <a:gd name="connsiteX4" fmla="*/ 788895 w 2366683"/>
              <a:gd name="connsiteY4" fmla="*/ 8965 h 188259"/>
              <a:gd name="connsiteX5" fmla="*/ 995083 w 2366683"/>
              <a:gd name="connsiteY5" fmla="*/ 26894 h 188259"/>
              <a:gd name="connsiteX6" fmla="*/ 1057836 w 2366683"/>
              <a:gd name="connsiteY6" fmla="*/ 35859 h 188259"/>
              <a:gd name="connsiteX7" fmla="*/ 1272989 w 2366683"/>
              <a:gd name="connsiteY7" fmla="*/ 53788 h 188259"/>
              <a:gd name="connsiteX8" fmla="*/ 1371600 w 2366683"/>
              <a:gd name="connsiteY8" fmla="*/ 71717 h 188259"/>
              <a:gd name="connsiteX9" fmla="*/ 1452283 w 2366683"/>
              <a:gd name="connsiteY9" fmla="*/ 89647 h 188259"/>
              <a:gd name="connsiteX10" fmla="*/ 1506071 w 2366683"/>
              <a:gd name="connsiteY10" fmla="*/ 116541 h 188259"/>
              <a:gd name="connsiteX11" fmla="*/ 1532965 w 2366683"/>
              <a:gd name="connsiteY11" fmla="*/ 125506 h 188259"/>
              <a:gd name="connsiteX12" fmla="*/ 1577789 w 2366683"/>
              <a:gd name="connsiteY12" fmla="*/ 152400 h 188259"/>
              <a:gd name="connsiteX13" fmla="*/ 1604683 w 2366683"/>
              <a:gd name="connsiteY13" fmla="*/ 170329 h 188259"/>
              <a:gd name="connsiteX14" fmla="*/ 1676400 w 2366683"/>
              <a:gd name="connsiteY14" fmla="*/ 188259 h 188259"/>
              <a:gd name="connsiteX15" fmla="*/ 2026024 w 2366683"/>
              <a:gd name="connsiteY15" fmla="*/ 179294 h 188259"/>
              <a:gd name="connsiteX16" fmla="*/ 2061883 w 2366683"/>
              <a:gd name="connsiteY16" fmla="*/ 170329 h 188259"/>
              <a:gd name="connsiteX17" fmla="*/ 2151530 w 2366683"/>
              <a:gd name="connsiteY17" fmla="*/ 152400 h 188259"/>
              <a:gd name="connsiteX18" fmla="*/ 2214283 w 2366683"/>
              <a:gd name="connsiteY18" fmla="*/ 134470 h 188259"/>
              <a:gd name="connsiteX19" fmla="*/ 2250142 w 2366683"/>
              <a:gd name="connsiteY19" fmla="*/ 125506 h 188259"/>
              <a:gd name="connsiteX20" fmla="*/ 2303930 w 2366683"/>
              <a:gd name="connsiteY20" fmla="*/ 107576 h 188259"/>
              <a:gd name="connsiteX21" fmla="*/ 2330824 w 2366683"/>
              <a:gd name="connsiteY21" fmla="*/ 98612 h 188259"/>
              <a:gd name="connsiteX22" fmla="*/ 2366683 w 2366683"/>
              <a:gd name="connsiteY22" fmla="*/ 62753 h 188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66683" h="188259">
                <a:moveTo>
                  <a:pt x="0" y="35859"/>
                </a:moveTo>
                <a:cubicBezTo>
                  <a:pt x="80683" y="32871"/>
                  <a:pt x="161478" y="32092"/>
                  <a:pt x="242048" y="26894"/>
                </a:cubicBezTo>
                <a:cubicBezTo>
                  <a:pt x="254343" y="26101"/>
                  <a:pt x="265753" y="19954"/>
                  <a:pt x="277906" y="17929"/>
                </a:cubicBezTo>
                <a:cubicBezTo>
                  <a:pt x="302525" y="13826"/>
                  <a:pt x="408737" y="2397"/>
                  <a:pt x="430306" y="0"/>
                </a:cubicBezTo>
                <a:lnTo>
                  <a:pt x="788895" y="8965"/>
                </a:lnTo>
                <a:cubicBezTo>
                  <a:pt x="851832" y="11296"/>
                  <a:pt x="930497" y="18821"/>
                  <a:pt x="995083" y="26894"/>
                </a:cubicBezTo>
                <a:cubicBezTo>
                  <a:pt x="1016050" y="29515"/>
                  <a:pt x="1036804" y="33824"/>
                  <a:pt x="1057836" y="35859"/>
                </a:cubicBezTo>
                <a:cubicBezTo>
                  <a:pt x="1129468" y="42791"/>
                  <a:pt x="1272989" y="53788"/>
                  <a:pt x="1272989" y="53788"/>
                </a:cubicBezTo>
                <a:cubicBezTo>
                  <a:pt x="1327851" y="72076"/>
                  <a:pt x="1277472" y="57236"/>
                  <a:pt x="1371600" y="71717"/>
                </a:cubicBezTo>
                <a:cubicBezTo>
                  <a:pt x="1391626" y="74798"/>
                  <a:pt x="1431463" y="83698"/>
                  <a:pt x="1452283" y="89647"/>
                </a:cubicBezTo>
                <a:cubicBezTo>
                  <a:pt x="1504858" y="104669"/>
                  <a:pt x="1453687" y="90349"/>
                  <a:pt x="1506071" y="116541"/>
                </a:cubicBezTo>
                <a:cubicBezTo>
                  <a:pt x="1514523" y="120767"/>
                  <a:pt x="1524000" y="122518"/>
                  <a:pt x="1532965" y="125506"/>
                </a:cubicBezTo>
                <a:cubicBezTo>
                  <a:pt x="1567986" y="160525"/>
                  <a:pt x="1531239" y="129125"/>
                  <a:pt x="1577789" y="152400"/>
                </a:cubicBezTo>
                <a:cubicBezTo>
                  <a:pt x="1587426" y="157218"/>
                  <a:pt x="1594558" y="166647"/>
                  <a:pt x="1604683" y="170329"/>
                </a:cubicBezTo>
                <a:cubicBezTo>
                  <a:pt x="1627841" y="178750"/>
                  <a:pt x="1676400" y="188259"/>
                  <a:pt x="1676400" y="188259"/>
                </a:cubicBezTo>
                <a:cubicBezTo>
                  <a:pt x="1792941" y="185271"/>
                  <a:pt x="1909570" y="184711"/>
                  <a:pt x="2026024" y="179294"/>
                </a:cubicBezTo>
                <a:cubicBezTo>
                  <a:pt x="2038332" y="178722"/>
                  <a:pt x="2049836" y="172911"/>
                  <a:pt x="2061883" y="170329"/>
                </a:cubicBezTo>
                <a:cubicBezTo>
                  <a:pt x="2091681" y="163944"/>
                  <a:pt x="2121966" y="159791"/>
                  <a:pt x="2151530" y="152400"/>
                </a:cubicBezTo>
                <a:cubicBezTo>
                  <a:pt x="2263684" y="124361"/>
                  <a:pt x="2124216" y="160203"/>
                  <a:pt x="2214283" y="134470"/>
                </a:cubicBezTo>
                <a:cubicBezTo>
                  <a:pt x="2226130" y="131085"/>
                  <a:pt x="2238341" y="129046"/>
                  <a:pt x="2250142" y="125506"/>
                </a:cubicBezTo>
                <a:cubicBezTo>
                  <a:pt x="2268244" y="120075"/>
                  <a:pt x="2286001" y="113552"/>
                  <a:pt x="2303930" y="107576"/>
                </a:cubicBezTo>
                <a:lnTo>
                  <a:pt x="2330824" y="98612"/>
                </a:lnTo>
                <a:lnTo>
                  <a:pt x="2366683" y="62753"/>
                </a:lnTo>
              </a:path>
            </a:pathLst>
          </a:custGeom>
          <a:noFill/>
          <a:ln w="57150">
            <a:solidFill>
              <a:srgbClr val="AF202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B15AB092-26D2-CB0E-E7AF-590346C3D030}"/>
              </a:ext>
            </a:extLst>
          </p:cNvPr>
          <p:cNvSpPr/>
          <p:nvPr/>
        </p:nvSpPr>
        <p:spPr>
          <a:xfrm>
            <a:off x="4161865" y="3630706"/>
            <a:ext cx="1835523" cy="551329"/>
          </a:xfrm>
          <a:custGeom>
            <a:avLst/>
            <a:gdLst>
              <a:gd name="connsiteX0" fmla="*/ 0 w 1835523"/>
              <a:gd name="connsiteY0" fmla="*/ 0 h 551329"/>
              <a:gd name="connsiteX1" fmla="*/ 100853 w 1835523"/>
              <a:gd name="connsiteY1" fmla="*/ 6723 h 551329"/>
              <a:gd name="connsiteX2" fmla="*/ 215153 w 1835523"/>
              <a:gd name="connsiteY2" fmla="*/ 13447 h 551329"/>
              <a:gd name="connsiteX3" fmla="*/ 235323 w 1835523"/>
              <a:gd name="connsiteY3" fmla="*/ 20170 h 551329"/>
              <a:gd name="connsiteX4" fmla="*/ 316006 w 1835523"/>
              <a:gd name="connsiteY4" fmla="*/ 26894 h 551329"/>
              <a:gd name="connsiteX5" fmla="*/ 383241 w 1835523"/>
              <a:gd name="connsiteY5" fmla="*/ 47065 h 551329"/>
              <a:gd name="connsiteX6" fmla="*/ 403411 w 1835523"/>
              <a:gd name="connsiteY6" fmla="*/ 60512 h 551329"/>
              <a:gd name="connsiteX7" fmla="*/ 416859 w 1835523"/>
              <a:gd name="connsiteY7" fmla="*/ 73959 h 551329"/>
              <a:gd name="connsiteX8" fmla="*/ 437029 w 1835523"/>
              <a:gd name="connsiteY8" fmla="*/ 80682 h 551329"/>
              <a:gd name="connsiteX9" fmla="*/ 457200 w 1835523"/>
              <a:gd name="connsiteY9" fmla="*/ 94129 h 551329"/>
              <a:gd name="connsiteX10" fmla="*/ 477370 w 1835523"/>
              <a:gd name="connsiteY10" fmla="*/ 100853 h 551329"/>
              <a:gd name="connsiteX11" fmla="*/ 544606 w 1835523"/>
              <a:gd name="connsiteY11" fmla="*/ 134470 h 551329"/>
              <a:gd name="connsiteX12" fmla="*/ 598394 w 1835523"/>
              <a:gd name="connsiteY12" fmla="*/ 161365 h 551329"/>
              <a:gd name="connsiteX13" fmla="*/ 645459 w 1835523"/>
              <a:gd name="connsiteY13" fmla="*/ 181535 h 551329"/>
              <a:gd name="connsiteX14" fmla="*/ 726141 w 1835523"/>
              <a:gd name="connsiteY14" fmla="*/ 201706 h 551329"/>
              <a:gd name="connsiteX15" fmla="*/ 786653 w 1835523"/>
              <a:gd name="connsiteY15" fmla="*/ 235323 h 551329"/>
              <a:gd name="connsiteX16" fmla="*/ 806823 w 1835523"/>
              <a:gd name="connsiteY16" fmla="*/ 248770 h 551329"/>
              <a:gd name="connsiteX17" fmla="*/ 860611 w 1835523"/>
              <a:gd name="connsiteY17" fmla="*/ 289112 h 551329"/>
              <a:gd name="connsiteX18" fmla="*/ 880782 w 1835523"/>
              <a:gd name="connsiteY18" fmla="*/ 295835 h 551329"/>
              <a:gd name="connsiteX19" fmla="*/ 900953 w 1835523"/>
              <a:gd name="connsiteY19" fmla="*/ 316006 h 551329"/>
              <a:gd name="connsiteX20" fmla="*/ 921123 w 1835523"/>
              <a:gd name="connsiteY20" fmla="*/ 322729 h 551329"/>
              <a:gd name="connsiteX21" fmla="*/ 948017 w 1835523"/>
              <a:gd name="connsiteY21" fmla="*/ 336176 h 551329"/>
              <a:gd name="connsiteX22" fmla="*/ 1008529 w 1835523"/>
              <a:gd name="connsiteY22" fmla="*/ 369794 h 551329"/>
              <a:gd name="connsiteX23" fmla="*/ 1048870 w 1835523"/>
              <a:gd name="connsiteY23" fmla="*/ 396688 h 551329"/>
              <a:gd name="connsiteX24" fmla="*/ 1069041 w 1835523"/>
              <a:gd name="connsiteY24" fmla="*/ 410135 h 551329"/>
              <a:gd name="connsiteX25" fmla="*/ 1109382 w 1835523"/>
              <a:gd name="connsiteY25" fmla="*/ 423582 h 551329"/>
              <a:gd name="connsiteX26" fmla="*/ 1163170 w 1835523"/>
              <a:gd name="connsiteY26" fmla="*/ 437029 h 551329"/>
              <a:gd name="connsiteX27" fmla="*/ 1190064 w 1835523"/>
              <a:gd name="connsiteY27" fmla="*/ 443753 h 551329"/>
              <a:gd name="connsiteX28" fmla="*/ 1223682 w 1835523"/>
              <a:gd name="connsiteY28" fmla="*/ 450476 h 551329"/>
              <a:gd name="connsiteX29" fmla="*/ 1284194 w 1835523"/>
              <a:gd name="connsiteY29" fmla="*/ 470647 h 551329"/>
              <a:gd name="connsiteX30" fmla="*/ 1344706 w 1835523"/>
              <a:gd name="connsiteY30" fmla="*/ 490818 h 551329"/>
              <a:gd name="connsiteX31" fmla="*/ 1364876 w 1835523"/>
              <a:gd name="connsiteY31" fmla="*/ 497541 h 551329"/>
              <a:gd name="connsiteX32" fmla="*/ 1418664 w 1835523"/>
              <a:gd name="connsiteY32" fmla="*/ 510988 h 551329"/>
              <a:gd name="connsiteX33" fmla="*/ 1445559 w 1835523"/>
              <a:gd name="connsiteY33" fmla="*/ 524435 h 551329"/>
              <a:gd name="connsiteX34" fmla="*/ 1512794 w 1835523"/>
              <a:gd name="connsiteY34" fmla="*/ 537882 h 551329"/>
              <a:gd name="connsiteX35" fmla="*/ 1586753 w 1835523"/>
              <a:gd name="connsiteY35" fmla="*/ 551329 h 551329"/>
              <a:gd name="connsiteX36" fmla="*/ 1701053 w 1835523"/>
              <a:gd name="connsiteY36" fmla="*/ 544606 h 551329"/>
              <a:gd name="connsiteX37" fmla="*/ 1748117 w 1835523"/>
              <a:gd name="connsiteY37" fmla="*/ 490818 h 551329"/>
              <a:gd name="connsiteX38" fmla="*/ 1781735 w 1835523"/>
              <a:gd name="connsiteY38" fmla="*/ 463923 h 551329"/>
              <a:gd name="connsiteX39" fmla="*/ 1808629 w 1835523"/>
              <a:gd name="connsiteY39" fmla="*/ 423582 h 551329"/>
              <a:gd name="connsiteX40" fmla="*/ 1822076 w 1835523"/>
              <a:gd name="connsiteY40" fmla="*/ 383241 h 551329"/>
              <a:gd name="connsiteX41" fmla="*/ 1828800 w 1835523"/>
              <a:gd name="connsiteY41" fmla="*/ 363070 h 551329"/>
              <a:gd name="connsiteX42" fmla="*/ 1835523 w 1835523"/>
              <a:gd name="connsiteY42" fmla="*/ 342900 h 551329"/>
              <a:gd name="connsiteX43" fmla="*/ 1828800 w 1835523"/>
              <a:gd name="connsiteY43" fmla="*/ 242047 h 551329"/>
              <a:gd name="connsiteX44" fmla="*/ 1822076 w 1835523"/>
              <a:gd name="connsiteY44" fmla="*/ 208429 h 551329"/>
              <a:gd name="connsiteX45" fmla="*/ 1815353 w 1835523"/>
              <a:gd name="connsiteY45" fmla="*/ 67235 h 551329"/>
              <a:gd name="connsiteX46" fmla="*/ 1781735 w 1835523"/>
              <a:gd name="connsiteY46" fmla="*/ 33618 h 551329"/>
              <a:gd name="connsiteX47" fmla="*/ 1775011 w 1835523"/>
              <a:gd name="connsiteY47" fmla="*/ 20170 h 551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835523" h="551329">
                <a:moveTo>
                  <a:pt x="0" y="0"/>
                </a:moveTo>
                <a:lnTo>
                  <a:pt x="100853" y="6723"/>
                </a:lnTo>
                <a:cubicBezTo>
                  <a:pt x="138945" y="9104"/>
                  <a:pt x="177177" y="9649"/>
                  <a:pt x="215153" y="13447"/>
                </a:cubicBezTo>
                <a:cubicBezTo>
                  <a:pt x="222205" y="14152"/>
                  <a:pt x="228298" y="19233"/>
                  <a:pt x="235323" y="20170"/>
                </a:cubicBezTo>
                <a:cubicBezTo>
                  <a:pt x="262074" y="23737"/>
                  <a:pt x="289112" y="24653"/>
                  <a:pt x="316006" y="26894"/>
                </a:cubicBezTo>
                <a:cubicBezTo>
                  <a:pt x="365113" y="43263"/>
                  <a:pt x="342596" y="36903"/>
                  <a:pt x="383241" y="47065"/>
                </a:cubicBezTo>
                <a:cubicBezTo>
                  <a:pt x="389964" y="51547"/>
                  <a:pt x="397101" y="55464"/>
                  <a:pt x="403411" y="60512"/>
                </a:cubicBezTo>
                <a:cubicBezTo>
                  <a:pt x="408361" y="64472"/>
                  <a:pt x="411423" y="70698"/>
                  <a:pt x="416859" y="73959"/>
                </a:cubicBezTo>
                <a:cubicBezTo>
                  <a:pt x="422936" y="77605"/>
                  <a:pt x="430306" y="78441"/>
                  <a:pt x="437029" y="80682"/>
                </a:cubicBezTo>
                <a:cubicBezTo>
                  <a:pt x="443753" y="85164"/>
                  <a:pt x="449972" y="90515"/>
                  <a:pt x="457200" y="94129"/>
                </a:cubicBezTo>
                <a:cubicBezTo>
                  <a:pt x="463539" y="97299"/>
                  <a:pt x="471175" y="97411"/>
                  <a:pt x="477370" y="100853"/>
                </a:cubicBezTo>
                <a:cubicBezTo>
                  <a:pt x="542861" y="137238"/>
                  <a:pt x="492048" y="121332"/>
                  <a:pt x="544606" y="134470"/>
                </a:cubicBezTo>
                <a:lnTo>
                  <a:pt x="598394" y="161365"/>
                </a:lnTo>
                <a:cubicBezTo>
                  <a:pt x="614842" y="169589"/>
                  <a:pt x="627648" y="177577"/>
                  <a:pt x="645459" y="181535"/>
                </a:cubicBezTo>
                <a:cubicBezTo>
                  <a:pt x="668142" y="186576"/>
                  <a:pt x="705764" y="188121"/>
                  <a:pt x="726141" y="201706"/>
                </a:cubicBezTo>
                <a:cubicBezTo>
                  <a:pt x="772379" y="232531"/>
                  <a:pt x="751150" y="223490"/>
                  <a:pt x="786653" y="235323"/>
                </a:cubicBezTo>
                <a:cubicBezTo>
                  <a:pt x="793376" y="239805"/>
                  <a:pt x="800513" y="243722"/>
                  <a:pt x="806823" y="248770"/>
                </a:cubicBezTo>
                <a:cubicBezTo>
                  <a:pt x="829578" y="266975"/>
                  <a:pt x="820398" y="275709"/>
                  <a:pt x="860611" y="289112"/>
                </a:cubicBezTo>
                <a:lnTo>
                  <a:pt x="880782" y="295835"/>
                </a:lnTo>
                <a:cubicBezTo>
                  <a:pt x="887506" y="302559"/>
                  <a:pt x="893041" y="310732"/>
                  <a:pt x="900953" y="316006"/>
                </a:cubicBezTo>
                <a:cubicBezTo>
                  <a:pt x="906850" y="319937"/>
                  <a:pt x="914609" y="319937"/>
                  <a:pt x="921123" y="322729"/>
                </a:cubicBezTo>
                <a:cubicBezTo>
                  <a:pt x="930335" y="326677"/>
                  <a:pt x="939422" y="331019"/>
                  <a:pt x="948017" y="336176"/>
                </a:cubicBezTo>
                <a:cubicBezTo>
                  <a:pt x="1005816" y="370855"/>
                  <a:pt x="967958" y="356269"/>
                  <a:pt x="1008529" y="369794"/>
                </a:cubicBezTo>
                <a:cubicBezTo>
                  <a:pt x="1046766" y="408031"/>
                  <a:pt x="1009949" y="377228"/>
                  <a:pt x="1048870" y="396688"/>
                </a:cubicBezTo>
                <a:cubicBezTo>
                  <a:pt x="1056098" y="400302"/>
                  <a:pt x="1061657" y="406853"/>
                  <a:pt x="1069041" y="410135"/>
                </a:cubicBezTo>
                <a:cubicBezTo>
                  <a:pt x="1081994" y="415892"/>
                  <a:pt x="1095935" y="419100"/>
                  <a:pt x="1109382" y="423582"/>
                </a:cubicBezTo>
                <a:cubicBezTo>
                  <a:pt x="1145432" y="435599"/>
                  <a:pt x="1114480" y="426209"/>
                  <a:pt x="1163170" y="437029"/>
                </a:cubicBezTo>
                <a:cubicBezTo>
                  <a:pt x="1172191" y="439034"/>
                  <a:pt x="1181043" y="441748"/>
                  <a:pt x="1190064" y="443753"/>
                </a:cubicBezTo>
                <a:cubicBezTo>
                  <a:pt x="1201220" y="446232"/>
                  <a:pt x="1212657" y="447469"/>
                  <a:pt x="1223682" y="450476"/>
                </a:cubicBezTo>
                <a:cubicBezTo>
                  <a:pt x="1223700" y="450481"/>
                  <a:pt x="1274100" y="467282"/>
                  <a:pt x="1284194" y="470647"/>
                </a:cubicBezTo>
                <a:lnTo>
                  <a:pt x="1344706" y="490818"/>
                </a:lnTo>
                <a:cubicBezTo>
                  <a:pt x="1351429" y="493059"/>
                  <a:pt x="1358001" y="495822"/>
                  <a:pt x="1364876" y="497541"/>
                </a:cubicBezTo>
                <a:lnTo>
                  <a:pt x="1418664" y="510988"/>
                </a:lnTo>
                <a:cubicBezTo>
                  <a:pt x="1427629" y="515470"/>
                  <a:pt x="1436174" y="520916"/>
                  <a:pt x="1445559" y="524435"/>
                </a:cubicBezTo>
                <a:cubicBezTo>
                  <a:pt x="1462354" y="530733"/>
                  <a:pt x="1497748" y="535146"/>
                  <a:pt x="1512794" y="537882"/>
                </a:cubicBezTo>
                <a:cubicBezTo>
                  <a:pt x="1616146" y="556673"/>
                  <a:pt x="1467894" y="531521"/>
                  <a:pt x="1586753" y="551329"/>
                </a:cubicBezTo>
                <a:cubicBezTo>
                  <a:pt x="1624853" y="549088"/>
                  <a:pt x="1663309" y="550267"/>
                  <a:pt x="1701053" y="544606"/>
                </a:cubicBezTo>
                <a:cubicBezTo>
                  <a:pt x="1723463" y="541245"/>
                  <a:pt x="1739155" y="499781"/>
                  <a:pt x="1748117" y="490818"/>
                </a:cubicBezTo>
                <a:cubicBezTo>
                  <a:pt x="1767278" y="471656"/>
                  <a:pt x="1756289" y="480886"/>
                  <a:pt x="1781735" y="463923"/>
                </a:cubicBezTo>
                <a:cubicBezTo>
                  <a:pt x="1803982" y="397189"/>
                  <a:pt x="1766656" y="499136"/>
                  <a:pt x="1808629" y="423582"/>
                </a:cubicBezTo>
                <a:cubicBezTo>
                  <a:pt x="1815513" y="411191"/>
                  <a:pt x="1817594" y="396688"/>
                  <a:pt x="1822076" y="383241"/>
                </a:cubicBezTo>
                <a:lnTo>
                  <a:pt x="1828800" y="363070"/>
                </a:lnTo>
                <a:lnTo>
                  <a:pt x="1835523" y="342900"/>
                </a:lnTo>
                <a:cubicBezTo>
                  <a:pt x="1833282" y="309282"/>
                  <a:pt x="1832152" y="275572"/>
                  <a:pt x="1828800" y="242047"/>
                </a:cubicBezTo>
                <a:cubicBezTo>
                  <a:pt x="1827663" y="230676"/>
                  <a:pt x="1822952" y="219823"/>
                  <a:pt x="1822076" y="208429"/>
                </a:cubicBezTo>
                <a:cubicBezTo>
                  <a:pt x="1818462" y="161450"/>
                  <a:pt x="1821197" y="113989"/>
                  <a:pt x="1815353" y="67235"/>
                </a:cubicBezTo>
                <a:cubicBezTo>
                  <a:pt x="1812792" y="46745"/>
                  <a:pt x="1793261" y="45144"/>
                  <a:pt x="1781735" y="33618"/>
                </a:cubicBezTo>
                <a:cubicBezTo>
                  <a:pt x="1778191" y="30074"/>
                  <a:pt x="1777252" y="24653"/>
                  <a:pt x="1775011" y="20170"/>
                </a:cubicBezTo>
              </a:path>
            </a:pathLst>
          </a:custGeom>
          <a:noFill/>
          <a:ln w="57150">
            <a:solidFill>
              <a:srgbClr val="AF202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DC1A967C-90C7-DEFE-37E0-AE5063D937C4}"/>
              </a:ext>
            </a:extLst>
          </p:cNvPr>
          <p:cNvSpPr/>
          <p:nvPr/>
        </p:nvSpPr>
        <p:spPr>
          <a:xfrm>
            <a:off x="5963771" y="1889273"/>
            <a:ext cx="1781735" cy="1842286"/>
          </a:xfrm>
          <a:custGeom>
            <a:avLst/>
            <a:gdLst>
              <a:gd name="connsiteX0" fmla="*/ 0 w 1781735"/>
              <a:gd name="connsiteY0" fmla="*/ 1768327 h 1842286"/>
              <a:gd name="connsiteX1" fmla="*/ 26894 w 1781735"/>
              <a:gd name="connsiteY1" fmla="*/ 1815392 h 1842286"/>
              <a:gd name="connsiteX2" fmla="*/ 40341 w 1781735"/>
              <a:gd name="connsiteY2" fmla="*/ 1835562 h 1842286"/>
              <a:gd name="connsiteX3" fmla="*/ 60511 w 1781735"/>
              <a:gd name="connsiteY3" fmla="*/ 1842286 h 1842286"/>
              <a:gd name="connsiteX4" fmla="*/ 100853 w 1781735"/>
              <a:gd name="connsiteY4" fmla="*/ 1788498 h 1842286"/>
              <a:gd name="connsiteX5" fmla="*/ 114300 w 1781735"/>
              <a:gd name="connsiteY5" fmla="*/ 1748156 h 1842286"/>
              <a:gd name="connsiteX6" fmla="*/ 121023 w 1781735"/>
              <a:gd name="connsiteY6" fmla="*/ 1727986 h 1842286"/>
              <a:gd name="connsiteX7" fmla="*/ 161364 w 1781735"/>
              <a:gd name="connsiteY7" fmla="*/ 1701092 h 1842286"/>
              <a:gd name="connsiteX8" fmla="*/ 174811 w 1781735"/>
              <a:gd name="connsiteY8" fmla="*/ 1721262 h 1842286"/>
              <a:gd name="connsiteX9" fmla="*/ 255494 w 1781735"/>
              <a:gd name="connsiteY9" fmla="*/ 1721262 h 1842286"/>
              <a:gd name="connsiteX10" fmla="*/ 329453 w 1781735"/>
              <a:gd name="connsiteY10" fmla="*/ 1701092 h 1842286"/>
              <a:gd name="connsiteX11" fmla="*/ 383241 w 1781735"/>
              <a:gd name="connsiteY11" fmla="*/ 1687645 h 1842286"/>
              <a:gd name="connsiteX12" fmla="*/ 430305 w 1781735"/>
              <a:gd name="connsiteY12" fmla="*/ 1633856 h 1842286"/>
              <a:gd name="connsiteX13" fmla="*/ 463923 w 1781735"/>
              <a:gd name="connsiteY13" fmla="*/ 1606962 h 1842286"/>
              <a:gd name="connsiteX14" fmla="*/ 477370 w 1781735"/>
              <a:gd name="connsiteY14" fmla="*/ 1586792 h 1842286"/>
              <a:gd name="connsiteX15" fmla="*/ 484094 w 1781735"/>
              <a:gd name="connsiteY15" fmla="*/ 1566621 h 1842286"/>
              <a:gd name="connsiteX16" fmla="*/ 504264 w 1781735"/>
              <a:gd name="connsiteY16" fmla="*/ 1553174 h 1842286"/>
              <a:gd name="connsiteX17" fmla="*/ 537882 w 1781735"/>
              <a:gd name="connsiteY17" fmla="*/ 1512833 h 1842286"/>
              <a:gd name="connsiteX18" fmla="*/ 558053 w 1781735"/>
              <a:gd name="connsiteY18" fmla="*/ 1499386 h 1842286"/>
              <a:gd name="connsiteX19" fmla="*/ 578223 w 1781735"/>
              <a:gd name="connsiteY19" fmla="*/ 1479215 h 1842286"/>
              <a:gd name="connsiteX20" fmla="*/ 618564 w 1781735"/>
              <a:gd name="connsiteY20" fmla="*/ 1452321 h 1842286"/>
              <a:gd name="connsiteX21" fmla="*/ 645458 w 1781735"/>
              <a:gd name="connsiteY21" fmla="*/ 1418703 h 1842286"/>
              <a:gd name="connsiteX22" fmla="*/ 658905 w 1781735"/>
              <a:gd name="connsiteY22" fmla="*/ 1398533 h 1842286"/>
              <a:gd name="connsiteX23" fmla="*/ 672353 w 1781735"/>
              <a:gd name="connsiteY23" fmla="*/ 1385086 h 1842286"/>
              <a:gd name="connsiteX24" fmla="*/ 685800 w 1781735"/>
              <a:gd name="connsiteY24" fmla="*/ 1364915 h 1842286"/>
              <a:gd name="connsiteX25" fmla="*/ 705970 w 1781735"/>
              <a:gd name="connsiteY25" fmla="*/ 1358192 h 1842286"/>
              <a:gd name="connsiteX26" fmla="*/ 726141 w 1781735"/>
              <a:gd name="connsiteY26" fmla="*/ 1344745 h 1842286"/>
              <a:gd name="connsiteX27" fmla="*/ 753035 w 1781735"/>
              <a:gd name="connsiteY27" fmla="*/ 1304403 h 1842286"/>
              <a:gd name="connsiteX28" fmla="*/ 712694 w 1781735"/>
              <a:gd name="connsiteY28" fmla="*/ 1284233 h 1842286"/>
              <a:gd name="connsiteX29" fmla="*/ 705970 w 1781735"/>
              <a:gd name="connsiteY29" fmla="*/ 1264062 h 1842286"/>
              <a:gd name="connsiteX30" fmla="*/ 679076 w 1781735"/>
              <a:gd name="connsiteY30" fmla="*/ 1223721 h 1842286"/>
              <a:gd name="connsiteX31" fmla="*/ 652182 w 1781735"/>
              <a:gd name="connsiteY31" fmla="*/ 1190103 h 1842286"/>
              <a:gd name="connsiteX32" fmla="*/ 638735 w 1781735"/>
              <a:gd name="connsiteY32" fmla="*/ 1149762 h 1842286"/>
              <a:gd name="connsiteX33" fmla="*/ 598394 w 1781735"/>
              <a:gd name="connsiteY33" fmla="*/ 1122868 h 1842286"/>
              <a:gd name="connsiteX34" fmla="*/ 578223 w 1781735"/>
              <a:gd name="connsiteY34" fmla="*/ 1109421 h 1842286"/>
              <a:gd name="connsiteX35" fmla="*/ 558053 w 1781735"/>
              <a:gd name="connsiteY35" fmla="*/ 1089251 h 1842286"/>
              <a:gd name="connsiteX36" fmla="*/ 571500 w 1781735"/>
              <a:gd name="connsiteY36" fmla="*/ 1075803 h 1842286"/>
              <a:gd name="connsiteX37" fmla="*/ 591670 w 1781735"/>
              <a:gd name="connsiteY37" fmla="*/ 1069080 h 1842286"/>
              <a:gd name="connsiteX38" fmla="*/ 605117 w 1781735"/>
              <a:gd name="connsiteY38" fmla="*/ 1048909 h 1842286"/>
              <a:gd name="connsiteX39" fmla="*/ 645458 w 1781735"/>
              <a:gd name="connsiteY39" fmla="*/ 1035462 h 1842286"/>
              <a:gd name="connsiteX40" fmla="*/ 658905 w 1781735"/>
              <a:gd name="connsiteY40" fmla="*/ 1015292 h 1842286"/>
              <a:gd name="connsiteX41" fmla="*/ 685800 w 1781735"/>
              <a:gd name="connsiteY41" fmla="*/ 988398 h 1842286"/>
              <a:gd name="connsiteX42" fmla="*/ 732864 w 1781735"/>
              <a:gd name="connsiteY42" fmla="*/ 941333 h 1842286"/>
              <a:gd name="connsiteX43" fmla="*/ 739588 w 1781735"/>
              <a:gd name="connsiteY43" fmla="*/ 921162 h 1842286"/>
              <a:gd name="connsiteX44" fmla="*/ 800100 w 1781735"/>
              <a:gd name="connsiteY44" fmla="*/ 847203 h 1842286"/>
              <a:gd name="connsiteX45" fmla="*/ 820270 w 1781735"/>
              <a:gd name="connsiteY45" fmla="*/ 833756 h 1842286"/>
              <a:gd name="connsiteX46" fmla="*/ 853888 w 1781735"/>
              <a:gd name="connsiteY46" fmla="*/ 806862 h 1842286"/>
              <a:gd name="connsiteX47" fmla="*/ 894229 w 1781735"/>
              <a:gd name="connsiteY47" fmla="*/ 779968 h 1842286"/>
              <a:gd name="connsiteX48" fmla="*/ 921123 w 1781735"/>
              <a:gd name="connsiteY48" fmla="*/ 739627 h 1842286"/>
              <a:gd name="connsiteX49" fmla="*/ 934570 w 1781735"/>
              <a:gd name="connsiteY49" fmla="*/ 719456 h 1842286"/>
              <a:gd name="connsiteX50" fmla="*/ 954741 w 1781735"/>
              <a:gd name="connsiteY50" fmla="*/ 706009 h 1842286"/>
              <a:gd name="connsiteX51" fmla="*/ 1001805 w 1781735"/>
              <a:gd name="connsiteY51" fmla="*/ 658945 h 1842286"/>
              <a:gd name="connsiteX52" fmla="*/ 1035423 w 1781735"/>
              <a:gd name="connsiteY52" fmla="*/ 632051 h 1842286"/>
              <a:gd name="connsiteX53" fmla="*/ 1055594 w 1781735"/>
              <a:gd name="connsiteY53" fmla="*/ 645498 h 1842286"/>
              <a:gd name="connsiteX54" fmla="*/ 1082488 w 1781735"/>
              <a:gd name="connsiteY54" fmla="*/ 685839 h 1842286"/>
              <a:gd name="connsiteX55" fmla="*/ 1102658 w 1781735"/>
              <a:gd name="connsiteY55" fmla="*/ 672392 h 1842286"/>
              <a:gd name="connsiteX56" fmla="*/ 1116105 w 1781735"/>
              <a:gd name="connsiteY56" fmla="*/ 652221 h 1842286"/>
              <a:gd name="connsiteX57" fmla="*/ 1136276 w 1781735"/>
              <a:gd name="connsiteY57" fmla="*/ 645498 h 1842286"/>
              <a:gd name="connsiteX58" fmla="*/ 1143000 w 1781735"/>
              <a:gd name="connsiteY58" fmla="*/ 625327 h 1842286"/>
              <a:gd name="connsiteX59" fmla="*/ 1163170 w 1781735"/>
              <a:gd name="connsiteY59" fmla="*/ 611880 h 1842286"/>
              <a:gd name="connsiteX60" fmla="*/ 1203511 w 1781735"/>
              <a:gd name="connsiteY60" fmla="*/ 551368 h 1842286"/>
              <a:gd name="connsiteX61" fmla="*/ 1216958 w 1781735"/>
              <a:gd name="connsiteY61" fmla="*/ 531198 h 1842286"/>
              <a:gd name="connsiteX62" fmla="*/ 1237129 w 1781735"/>
              <a:gd name="connsiteY62" fmla="*/ 517751 h 1842286"/>
              <a:gd name="connsiteX63" fmla="*/ 1257300 w 1781735"/>
              <a:gd name="connsiteY63" fmla="*/ 511027 h 1842286"/>
              <a:gd name="connsiteX64" fmla="*/ 1297641 w 1781735"/>
              <a:gd name="connsiteY64" fmla="*/ 484133 h 1842286"/>
              <a:gd name="connsiteX65" fmla="*/ 1317811 w 1781735"/>
              <a:gd name="connsiteY65" fmla="*/ 470686 h 1842286"/>
              <a:gd name="connsiteX66" fmla="*/ 1358153 w 1781735"/>
              <a:gd name="connsiteY66" fmla="*/ 437068 h 1842286"/>
              <a:gd name="connsiteX67" fmla="*/ 1364876 w 1781735"/>
              <a:gd name="connsiteY67" fmla="*/ 416898 h 1842286"/>
              <a:gd name="connsiteX68" fmla="*/ 1385047 w 1781735"/>
              <a:gd name="connsiteY68" fmla="*/ 403451 h 1842286"/>
              <a:gd name="connsiteX69" fmla="*/ 1398494 w 1781735"/>
              <a:gd name="connsiteY69" fmla="*/ 390003 h 1842286"/>
              <a:gd name="connsiteX70" fmla="*/ 1418664 w 1781735"/>
              <a:gd name="connsiteY70" fmla="*/ 376556 h 1842286"/>
              <a:gd name="connsiteX71" fmla="*/ 1472453 w 1781735"/>
              <a:gd name="connsiteY71" fmla="*/ 316045 h 1842286"/>
              <a:gd name="connsiteX72" fmla="*/ 1499347 w 1781735"/>
              <a:gd name="connsiteY72" fmla="*/ 275703 h 1842286"/>
              <a:gd name="connsiteX73" fmla="*/ 1512794 w 1781735"/>
              <a:gd name="connsiteY73" fmla="*/ 255533 h 1842286"/>
              <a:gd name="connsiteX74" fmla="*/ 1532964 w 1781735"/>
              <a:gd name="connsiteY74" fmla="*/ 242086 h 1842286"/>
              <a:gd name="connsiteX75" fmla="*/ 1573305 w 1781735"/>
              <a:gd name="connsiteY75" fmla="*/ 201745 h 1842286"/>
              <a:gd name="connsiteX76" fmla="*/ 1586753 w 1781735"/>
              <a:gd name="connsiteY76" fmla="*/ 188298 h 1842286"/>
              <a:gd name="connsiteX77" fmla="*/ 1606923 w 1781735"/>
              <a:gd name="connsiteY77" fmla="*/ 168127 h 1842286"/>
              <a:gd name="connsiteX78" fmla="*/ 1627094 w 1781735"/>
              <a:gd name="connsiteY78" fmla="*/ 147956 h 1842286"/>
              <a:gd name="connsiteX79" fmla="*/ 1640541 w 1781735"/>
              <a:gd name="connsiteY79" fmla="*/ 127786 h 1842286"/>
              <a:gd name="connsiteX80" fmla="*/ 1667435 w 1781735"/>
              <a:gd name="connsiteY80" fmla="*/ 94168 h 1842286"/>
              <a:gd name="connsiteX81" fmla="*/ 1680882 w 1781735"/>
              <a:gd name="connsiteY81" fmla="*/ 73998 h 1842286"/>
              <a:gd name="connsiteX82" fmla="*/ 1721223 w 1781735"/>
              <a:gd name="connsiteY82" fmla="*/ 53827 h 1842286"/>
              <a:gd name="connsiteX83" fmla="*/ 1741394 w 1781735"/>
              <a:gd name="connsiteY83" fmla="*/ 33656 h 1842286"/>
              <a:gd name="connsiteX84" fmla="*/ 1761564 w 1781735"/>
              <a:gd name="connsiteY84" fmla="*/ 20209 h 1842286"/>
              <a:gd name="connsiteX85" fmla="*/ 1781735 w 1781735"/>
              <a:gd name="connsiteY85" fmla="*/ 39 h 184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781735" h="1842286">
                <a:moveTo>
                  <a:pt x="0" y="1768327"/>
                </a:moveTo>
                <a:cubicBezTo>
                  <a:pt x="8965" y="1784015"/>
                  <a:pt x="17598" y="1799898"/>
                  <a:pt x="26894" y="1815392"/>
                </a:cubicBezTo>
                <a:cubicBezTo>
                  <a:pt x="31051" y="1822321"/>
                  <a:pt x="34031" y="1830514"/>
                  <a:pt x="40341" y="1835562"/>
                </a:cubicBezTo>
                <a:cubicBezTo>
                  <a:pt x="45875" y="1839989"/>
                  <a:pt x="53788" y="1840045"/>
                  <a:pt x="60511" y="1842286"/>
                </a:cubicBezTo>
                <a:cubicBezTo>
                  <a:pt x="90921" y="1796670"/>
                  <a:pt x="75977" y="1813372"/>
                  <a:pt x="100853" y="1788498"/>
                </a:cubicBezTo>
                <a:lnTo>
                  <a:pt x="114300" y="1748156"/>
                </a:lnTo>
                <a:cubicBezTo>
                  <a:pt x="116541" y="1741433"/>
                  <a:pt x="115126" y="1731917"/>
                  <a:pt x="121023" y="1727986"/>
                </a:cubicBezTo>
                <a:lnTo>
                  <a:pt x="161364" y="1701092"/>
                </a:lnTo>
                <a:cubicBezTo>
                  <a:pt x="165846" y="1707815"/>
                  <a:pt x="168501" y="1716214"/>
                  <a:pt x="174811" y="1721262"/>
                </a:cubicBezTo>
                <a:cubicBezTo>
                  <a:pt x="193929" y="1736556"/>
                  <a:pt x="246085" y="1722606"/>
                  <a:pt x="255494" y="1721262"/>
                </a:cubicBezTo>
                <a:cubicBezTo>
                  <a:pt x="351751" y="1707511"/>
                  <a:pt x="217812" y="1723422"/>
                  <a:pt x="329453" y="1701092"/>
                </a:cubicBezTo>
                <a:cubicBezTo>
                  <a:pt x="370020" y="1692978"/>
                  <a:pt x="352229" y="1697981"/>
                  <a:pt x="383241" y="1687645"/>
                </a:cubicBezTo>
                <a:cubicBezTo>
                  <a:pt x="440401" y="1649537"/>
                  <a:pt x="351841" y="1712314"/>
                  <a:pt x="430305" y="1633856"/>
                </a:cubicBezTo>
                <a:cubicBezTo>
                  <a:pt x="449467" y="1614695"/>
                  <a:pt x="438478" y="1623925"/>
                  <a:pt x="463923" y="1606962"/>
                </a:cubicBezTo>
                <a:cubicBezTo>
                  <a:pt x="468405" y="1600239"/>
                  <a:pt x="473756" y="1594019"/>
                  <a:pt x="477370" y="1586792"/>
                </a:cubicBezTo>
                <a:cubicBezTo>
                  <a:pt x="480540" y="1580453"/>
                  <a:pt x="479667" y="1572155"/>
                  <a:pt x="484094" y="1566621"/>
                </a:cubicBezTo>
                <a:cubicBezTo>
                  <a:pt x="489142" y="1560311"/>
                  <a:pt x="497541" y="1557656"/>
                  <a:pt x="504264" y="1553174"/>
                </a:cubicBezTo>
                <a:cubicBezTo>
                  <a:pt x="517487" y="1533339"/>
                  <a:pt x="518467" y="1529012"/>
                  <a:pt x="537882" y="1512833"/>
                </a:cubicBezTo>
                <a:cubicBezTo>
                  <a:pt x="544090" y="1507660"/>
                  <a:pt x="551845" y="1504559"/>
                  <a:pt x="558053" y="1499386"/>
                </a:cubicBezTo>
                <a:cubicBezTo>
                  <a:pt x="565358" y="1493299"/>
                  <a:pt x="570718" y="1485053"/>
                  <a:pt x="578223" y="1479215"/>
                </a:cubicBezTo>
                <a:cubicBezTo>
                  <a:pt x="590980" y="1469293"/>
                  <a:pt x="618564" y="1452321"/>
                  <a:pt x="618564" y="1452321"/>
                </a:cubicBezTo>
                <a:cubicBezTo>
                  <a:pt x="659951" y="1390242"/>
                  <a:pt x="607137" y="1466605"/>
                  <a:pt x="645458" y="1418703"/>
                </a:cubicBezTo>
                <a:cubicBezTo>
                  <a:pt x="650506" y="1412393"/>
                  <a:pt x="653857" y="1404843"/>
                  <a:pt x="658905" y="1398533"/>
                </a:cubicBezTo>
                <a:cubicBezTo>
                  <a:pt x="662865" y="1393583"/>
                  <a:pt x="668393" y="1390036"/>
                  <a:pt x="672353" y="1385086"/>
                </a:cubicBezTo>
                <a:cubicBezTo>
                  <a:pt x="677401" y="1378776"/>
                  <a:pt x="679490" y="1369963"/>
                  <a:pt x="685800" y="1364915"/>
                </a:cubicBezTo>
                <a:cubicBezTo>
                  <a:pt x="691334" y="1360488"/>
                  <a:pt x="699247" y="1360433"/>
                  <a:pt x="705970" y="1358192"/>
                </a:cubicBezTo>
                <a:cubicBezTo>
                  <a:pt x="712694" y="1353710"/>
                  <a:pt x="720820" y="1350826"/>
                  <a:pt x="726141" y="1344745"/>
                </a:cubicBezTo>
                <a:cubicBezTo>
                  <a:pt x="736783" y="1332582"/>
                  <a:pt x="753035" y="1304403"/>
                  <a:pt x="753035" y="1304403"/>
                </a:cubicBezTo>
                <a:cubicBezTo>
                  <a:pt x="739746" y="1299974"/>
                  <a:pt x="722174" y="1296083"/>
                  <a:pt x="712694" y="1284233"/>
                </a:cubicBezTo>
                <a:cubicBezTo>
                  <a:pt x="708267" y="1278699"/>
                  <a:pt x="709412" y="1270257"/>
                  <a:pt x="705970" y="1264062"/>
                </a:cubicBezTo>
                <a:cubicBezTo>
                  <a:pt x="698121" y="1249935"/>
                  <a:pt x="688041" y="1237168"/>
                  <a:pt x="679076" y="1223721"/>
                </a:cubicBezTo>
                <a:cubicBezTo>
                  <a:pt x="662113" y="1198277"/>
                  <a:pt x="671342" y="1209264"/>
                  <a:pt x="652182" y="1190103"/>
                </a:cubicBezTo>
                <a:cubicBezTo>
                  <a:pt x="647700" y="1176656"/>
                  <a:pt x="650529" y="1157625"/>
                  <a:pt x="638735" y="1149762"/>
                </a:cubicBezTo>
                <a:lnTo>
                  <a:pt x="598394" y="1122868"/>
                </a:lnTo>
                <a:cubicBezTo>
                  <a:pt x="591670" y="1118386"/>
                  <a:pt x="583937" y="1115135"/>
                  <a:pt x="578223" y="1109421"/>
                </a:cubicBezTo>
                <a:lnTo>
                  <a:pt x="558053" y="1089251"/>
                </a:lnTo>
                <a:cubicBezTo>
                  <a:pt x="562535" y="1084768"/>
                  <a:pt x="566064" y="1079065"/>
                  <a:pt x="571500" y="1075803"/>
                </a:cubicBezTo>
                <a:cubicBezTo>
                  <a:pt x="577577" y="1072157"/>
                  <a:pt x="586136" y="1073507"/>
                  <a:pt x="591670" y="1069080"/>
                </a:cubicBezTo>
                <a:cubicBezTo>
                  <a:pt x="597980" y="1064032"/>
                  <a:pt x="598265" y="1053192"/>
                  <a:pt x="605117" y="1048909"/>
                </a:cubicBezTo>
                <a:cubicBezTo>
                  <a:pt x="617137" y="1041397"/>
                  <a:pt x="645458" y="1035462"/>
                  <a:pt x="645458" y="1035462"/>
                </a:cubicBezTo>
                <a:lnTo>
                  <a:pt x="658905" y="1015292"/>
                </a:lnTo>
                <a:cubicBezTo>
                  <a:pt x="676836" y="961500"/>
                  <a:pt x="649939" y="1024259"/>
                  <a:pt x="685800" y="988398"/>
                </a:cubicBezTo>
                <a:cubicBezTo>
                  <a:pt x="739745" y="934453"/>
                  <a:pt x="687223" y="956546"/>
                  <a:pt x="732864" y="941333"/>
                </a:cubicBezTo>
                <a:cubicBezTo>
                  <a:pt x="735105" y="934609"/>
                  <a:pt x="736146" y="927357"/>
                  <a:pt x="739588" y="921162"/>
                </a:cubicBezTo>
                <a:cubicBezTo>
                  <a:pt x="752316" y="898251"/>
                  <a:pt x="777565" y="862227"/>
                  <a:pt x="800100" y="847203"/>
                </a:cubicBezTo>
                <a:lnTo>
                  <a:pt x="820270" y="833756"/>
                </a:lnTo>
                <a:cubicBezTo>
                  <a:pt x="845116" y="796488"/>
                  <a:pt x="819501" y="825966"/>
                  <a:pt x="853888" y="806862"/>
                </a:cubicBezTo>
                <a:cubicBezTo>
                  <a:pt x="868015" y="799013"/>
                  <a:pt x="894229" y="779968"/>
                  <a:pt x="894229" y="779968"/>
                </a:cubicBezTo>
                <a:lnTo>
                  <a:pt x="921123" y="739627"/>
                </a:lnTo>
                <a:cubicBezTo>
                  <a:pt x="925605" y="732903"/>
                  <a:pt x="927846" y="723938"/>
                  <a:pt x="934570" y="719456"/>
                </a:cubicBezTo>
                <a:lnTo>
                  <a:pt x="954741" y="706009"/>
                </a:lnTo>
                <a:cubicBezTo>
                  <a:pt x="985566" y="659771"/>
                  <a:pt x="966303" y="670778"/>
                  <a:pt x="1001805" y="658945"/>
                </a:cubicBezTo>
                <a:cubicBezTo>
                  <a:pt x="1007658" y="653092"/>
                  <a:pt x="1026943" y="632051"/>
                  <a:pt x="1035423" y="632051"/>
                </a:cubicBezTo>
                <a:cubicBezTo>
                  <a:pt x="1043504" y="632051"/>
                  <a:pt x="1048870" y="641016"/>
                  <a:pt x="1055594" y="645498"/>
                </a:cubicBezTo>
                <a:cubicBezTo>
                  <a:pt x="1058968" y="658993"/>
                  <a:pt x="1059271" y="685839"/>
                  <a:pt x="1082488" y="685839"/>
                </a:cubicBezTo>
                <a:cubicBezTo>
                  <a:pt x="1090569" y="685839"/>
                  <a:pt x="1095935" y="676874"/>
                  <a:pt x="1102658" y="672392"/>
                </a:cubicBezTo>
                <a:cubicBezTo>
                  <a:pt x="1107140" y="665668"/>
                  <a:pt x="1109795" y="657269"/>
                  <a:pt x="1116105" y="652221"/>
                </a:cubicBezTo>
                <a:cubicBezTo>
                  <a:pt x="1121639" y="647794"/>
                  <a:pt x="1131264" y="650509"/>
                  <a:pt x="1136276" y="645498"/>
                </a:cubicBezTo>
                <a:cubicBezTo>
                  <a:pt x="1141288" y="640487"/>
                  <a:pt x="1138573" y="630861"/>
                  <a:pt x="1143000" y="625327"/>
                </a:cubicBezTo>
                <a:cubicBezTo>
                  <a:pt x="1148048" y="619017"/>
                  <a:pt x="1156447" y="616362"/>
                  <a:pt x="1163170" y="611880"/>
                </a:cubicBezTo>
                <a:lnTo>
                  <a:pt x="1203511" y="551368"/>
                </a:lnTo>
                <a:cubicBezTo>
                  <a:pt x="1207993" y="544645"/>
                  <a:pt x="1210235" y="535680"/>
                  <a:pt x="1216958" y="531198"/>
                </a:cubicBezTo>
                <a:cubicBezTo>
                  <a:pt x="1223682" y="526716"/>
                  <a:pt x="1229901" y="521365"/>
                  <a:pt x="1237129" y="517751"/>
                </a:cubicBezTo>
                <a:cubicBezTo>
                  <a:pt x="1243468" y="514581"/>
                  <a:pt x="1251105" y="514469"/>
                  <a:pt x="1257300" y="511027"/>
                </a:cubicBezTo>
                <a:cubicBezTo>
                  <a:pt x="1271427" y="503178"/>
                  <a:pt x="1284194" y="493098"/>
                  <a:pt x="1297641" y="484133"/>
                </a:cubicBezTo>
                <a:cubicBezTo>
                  <a:pt x="1304364" y="479651"/>
                  <a:pt x="1312097" y="476400"/>
                  <a:pt x="1317811" y="470686"/>
                </a:cubicBezTo>
                <a:cubicBezTo>
                  <a:pt x="1343696" y="444801"/>
                  <a:pt x="1330070" y="455789"/>
                  <a:pt x="1358153" y="437068"/>
                </a:cubicBezTo>
                <a:cubicBezTo>
                  <a:pt x="1360394" y="430345"/>
                  <a:pt x="1360449" y="422432"/>
                  <a:pt x="1364876" y="416898"/>
                </a:cubicBezTo>
                <a:cubicBezTo>
                  <a:pt x="1369924" y="410588"/>
                  <a:pt x="1378737" y="408499"/>
                  <a:pt x="1385047" y="403451"/>
                </a:cubicBezTo>
                <a:cubicBezTo>
                  <a:pt x="1389997" y="399491"/>
                  <a:pt x="1393544" y="393963"/>
                  <a:pt x="1398494" y="390003"/>
                </a:cubicBezTo>
                <a:cubicBezTo>
                  <a:pt x="1404804" y="384955"/>
                  <a:pt x="1412625" y="381924"/>
                  <a:pt x="1418664" y="376556"/>
                </a:cubicBezTo>
                <a:cubicBezTo>
                  <a:pt x="1456344" y="343063"/>
                  <a:pt x="1452014" y="346700"/>
                  <a:pt x="1472453" y="316045"/>
                </a:cubicBezTo>
                <a:cubicBezTo>
                  <a:pt x="1484268" y="280598"/>
                  <a:pt x="1471367" y="309278"/>
                  <a:pt x="1499347" y="275703"/>
                </a:cubicBezTo>
                <a:cubicBezTo>
                  <a:pt x="1504520" y="269495"/>
                  <a:pt x="1507080" y="261247"/>
                  <a:pt x="1512794" y="255533"/>
                </a:cubicBezTo>
                <a:cubicBezTo>
                  <a:pt x="1518508" y="249819"/>
                  <a:pt x="1526925" y="247454"/>
                  <a:pt x="1532964" y="242086"/>
                </a:cubicBezTo>
                <a:cubicBezTo>
                  <a:pt x="1547177" y="229452"/>
                  <a:pt x="1559858" y="215192"/>
                  <a:pt x="1573305" y="201745"/>
                </a:cubicBezTo>
                <a:lnTo>
                  <a:pt x="1586753" y="188298"/>
                </a:lnTo>
                <a:lnTo>
                  <a:pt x="1606923" y="168127"/>
                </a:lnTo>
                <a:cubicBezTo>
                  <a:pt x="1613647" y="161403"/>
                  <a:pt x="1621819" y="155868"/>
                  <a:pt x="1627094" y="147956"/>
                </a:cubicBezTo>
                <a:lnTo>
                  <a:pt x="1640541" y="127786"/>
                </a:lnTo>
                <a:cubicBezTo>
                  <a:pt x="1653629" y="88518"/>
                  <a:pt x="1637023" y="124579"/>
                  <a:pt x="1667435" y="94168"/>
                </a:cubicBezTo>
                <a:cubicBezTo>
                  <a:pt x="1673149" y="88454"/>
                  <a:pt x="1675168" y="79712"/>
                  <a:pt x="1680882" y="73998"/>
                </a:cubicBezTo>
                <a:cubicBezTo>
                  <a:pt x="1693915" y="60965"/>
                  <a:pt x="1704819" y="59296"/>
                  <a:pt x="1721223" y="53827"/>
                </a:cubicBezTo>
                <a:cubicBezTo>
                  <a:pt x="1727947" y="47103"/>
                  <a:pt x="1734089" y="39743"/>
                  <a:pt x="1741394" y="33656"/>
                </a:cubicBezTo>
                <a:cubicBezTo>
                  <a:pt x="1747602" y="28483"/>
                  <a:pt x="1755850" y="25923"/>
                  <a:pt x="1761564" y="20209"/>
                </a:cubicBezTo>
                <a:cubicBezTo>
                  <a:pt x="1783599" y="-1826"/>
                  <a:pt x="1764893" y="39"/>
                  <a:pt x="1781735" y="39"/>
                </a:cubicBezTo>
              </a:path>
            </a:pathLst>
          </a:custGeom>
          <a:noFill/>
          <a:ln w="57150">
            <a:solidFill>
              <a:srgbClr val="AF2021"/>
            </a:solidFill>
            <a:prstDash val="dash"/>
            <a:extLst>
              <a:ext uri="{C807C97D-BFC1-408E-A445-0C87EB9F89A2}">
                <ask:lineSketchStyleProps xmlns:ask="http://schemas.microsoft.com/office/drawing/2018/sketchyshapes" sd="3275525114">
                  <a:custGeom>
                    <a:avLst/>
                    <a:gdLst>
                      <a:gd name="connsiteX0" fmla="*/ 0 w 1781735"/>
                      <a:gd name="connsiteY0" fmla="*/ 1768327 h 1842286"/>
                      <a:gd name="connsiteX1" fmla="*/ 26894 w 1781735"/>
                      <a:gd name="connsiteY1" fmla="*/ 1815392 h 1842286"/>
                      <a:gd name="connsiteX2" fmla="*/ 40341 w 1781735"/>
                      <a:gd name="connsiteY2" fmla="*/ 1835562 h 1842286"/>
                      <a:gd name="connsiteX3" fmla="*/ 60511 w 1781735"/>
                      <a:gd name="connsiteY3" fmla="*/ 1842286 h 1842286"/>
                      <a:gd name="connsiteX4" fmla="*/ 100853 w 1781735"/>
                      <a:gd name="connsiteY4" fmla="*/ 1788498 h 1842286"/>
                      <a:gd name="connsiteX5" fmla="*/ 114300 w 1781735"/>
                      <a:gd name="connsiteY5" fmla="*/ 1748156 h 1842286"/>
                      <a:gd name="connsiteX6" fmla="*/ 121023 w 1781735"/>
                      <a:gd name="connsiteY6" fmla="*/ 1727986 h 1842286"/>
                      <a:gd name="connsiteX7" fmla="*/ 161364 w 1781735"/>
                      <a:gd name="connsiteY7" fmla="*/ 1701092 h 1842286"/>
                      <a:gd name="connsiteX8" fmla="*/ 174811 w 1781735"/>
                      <a:gd name="connsiteY8" fmla="*/ 1721262 h 1842286"/>
                      <a:gd name="connsiteX9" fmla="*/ 255494 w 1781735"/>
                      <a:gd name="connsiteY9" fmla="*/ 1721262 h 1842286"/>
                      <a:gd name="connsiteX10" fmla="*/ 329453 w 1781735"/>
                      <a:gd name="connsiteY10" fmla="*/ 1701092 h 1842286"/>
                      <a:gd name="connsiteX11" fmla="*/ 383241 w 1781735"/>
                      <a:gd name="connsiteY11" fmla="*/ 1687645 h 1842286"/>
                      <a:gd name="connsiteX12" fmla="*/ 430305 w 1781735"/>
                      <a:gd name="connsiteY12" fmla="*/ 1633856 h 1842286"/>
                      <a:gd name="connsiteX13" fmla="*/ 463923 w 1781735"/>
                      <a:gd name="connsiteY13" fmla="*/ 1606962 h 1842286"/>
                      <a:gd name="connsiteX14" fmla="*/ 477370 w 1781735"/>
                      <a:gd name="connsiteY14" fmla="*/ 1586792 h 1842286"/>
                      <a:gd name="connsiteX15" fmla="*/ 484094 w 1781735"/>
                      <a:gd name="connsiteY15" fmla="*/ 1566621 h 1842286"/>
                      <a:gd name="connsiteX16" fmla="*/ 504264 w 1781735"/>
                      <a:gd name="connsiteY16" fmla="*/ 1553174 h 1842286"/>
                      <a:gd name="connsiteX17" fmla="*/ 537882 w 1781735"/>
                      <a:gd name="connsiteY17" fmla="*/ 1512833 h 1842286"/>
                      <a:gd name="connsiteX18" fmla="*/ 558053 w 1781735"/>
                      <a:gd name="connsiteY18" fmla="*/ 1499386 h 1842286"/>
                      <a:gd name="connsiteX19" fmla="*/ 578223 w 1781735"/>
                      <a:gd name="connsiteY19" fmla="*/ 1479215 h 1842286"/>
                      <a:gd name="connsiteX20" fmla="*/ 618564 w 1781735"/>
                      <a:gd name="connsiteY20" fmla="*/ 1452321 h 1842286"/>
                      <a:gd name="connsiteX21" fmla="*/ 645458 w 1781735"/>
                      <a:gd name="connsiteY21" fmla="*/ 1418703 h 1842286"/>
                      <a:gd name="connsiteX22" fmla="*/ 658905 w 1781735"/>
                      <a:gd name="connsiteY22" fmla="*/ 1398533 h 1842286"/>
                      <a:gd name="connsiteX23" fmla="*/ 672353 w 1781735"/>
                      <a:gd name="connsiteY23" fmla="*/ 1385086 h 1842286"/>
                      <a:gd name="connsiteX24" fmla="*/ 685800 w 1781735"/>
                      <a:gd name="connsiteY24" fmla="*/ 1364915 h 1842286"/>
                      <a:gd name="connsiteX25" fmla="*/ 705970 w 1781735"/>
                      <a:gd name="connsiteY25" fmla="*/ 1358192 h 1842286"/>
                      <a:gd name="connsiteX26" fmla="*/ 726141 w 1781735"/>
                      <a:gd name="connsiteY26" fmla="*/ 1344745 h 1842286"/>
                      <a:gd name="connsiteX27" fmla="*/ 753035 w 1781735"/>
                      <a:gd name="connsiteY27" fmla="*/ 1304403 h 1842286"/>
                      <a:gd name="connsiteX28" fmla="*/ 712694 w 1781735"/>
                      <a:gd name="connsiteY28" fmla="*/ 1284233 h 1842286"/>
                      <a:gd name="connsiteX29" fmla="*/ 705970 w 1781735"/>
                      <a:gd name="connsiteY29" fmla="*/ 1264062 h 1842286"/>
                      <a:gd name="connsiteX30" fmla="*/ 679076 w 1781735"/>
                      <a:gd name="connsiteY30" fmla="*/ 1223721 h 1842286"/>
                      <a:gd name="connsiteX31" fmla="*/ 652182 w 1781735"/>
                      <a:gd name="connsiteY31" fmla="*/ 1190103 h 1842286"/>
                      <a:gd name="connsiteX32" fmla="*/ 638735 w 1781735"/>
                      <a:gd name="connsiteY32" fmla="*/ 1149762 h 1842286"/>
                      <a:gd name="connsiteX33" fmla="*/ 598394 w 1781735"/>
                      <a:gd name="connsiteY33" fmla="*/ 1122868 h 1842286"/>
                      <a:gd name="connsiteX34" fmla="*/ 578223 w 1781735"/>
                      <a:gd name="connsiteY34" fmla="*/ 1109421 h 1842286"/>
                      <a:gd name="connsiteX35" fmla="*/ 558053 w 1781735"/>
                      <a:gd name="connsiteY35" fmla="*/ 1089251 h 1842286"/>
                      <a:gd name="connsiteX36" fmla="*/ 571500 w 1781735"/>
                      <a:gd name="connsiteY36" fmla="*/ 1075803 h 1842286"/>
                      <a:gd name="connsiteX37" fmla="*/ 591670 w 1781735"/>
                      <a:gd name="connsiteY37" fmla="*/ 1069080 h 1842286"/>
                      <a:gd name="connsiteX38" fmla="*/ 605117 w 1781735"/>
                      <a:gd name="connsiteY38" fmla="*/ 1048909 h 1842286"/>
                      <a:gd name="connsiteX39" fmla="*/ 645458 w 1781735"/>
                      <a:gd name="connsiteY39" fmla="*/ 1035462 h 1842286"/>
                      <a:gd name="connsiteX40" fmla="*/ 658905 w 1781735"/>
                      <a:gd name="connsiteY40" fmla="*/ 1015292 h 1842286"/>
                      <a:gd name="connsiteX41" fmla="*/ 685800 w 1781735"/>
                      <a:gd name="connsiteY41" fmla="*/ 988398 h 1842286"/>
                      <a:gd name="connsiteX42" fmla="*/ 732864 w 1781735"/>
                      <a:gd name="connsiteY42" fmla="*/ 941333 h 1842286"/>
                      <a:gd name="connsiteX43" fmla="*/ 739588 w 1781735"/>
                      <a:gd name="connsiteY43" fmla="*/ 921162 h 1842286"/>
                      <a:gd name="connsiteX44" fmla="*/ 800100 w 1781735"/>
                      <a:gd name="connsiteY44" fmla="*/ 847203 h 1842286"/>
                      <a:gd name="connsiteX45" fmla="*/ 820270 w 1781735"/>
                      <a:gd name="connsiteY45" fmla="*/ 833756 h 1842286"/>
                      <a:gd name="connsiteX46" fmla="*/ 853888 w 1781735"/>
                      <a:gd name="connsiteY46" fmla="*/ 806862 h 1842286"/>
                      <a:gd name="connsiteX47" fmla="*/ 894229 w 1781735"/>
                      <a:gd name="connsiteY47" fmla="*/ 779968 h 1842286"/>
                      <a:gd name="connsiteX48" fmla="*/ 921123 w 1781735"/>
                      <a:gd name="connsiteY48" fmla="*/ 739627 h 1842286"/>
                      <a:gd name="connsiteX49" fmla="*/ 934570 w 1781735"/>
                      <a:gd name="connsiteY49" fmla="*/ 719456 h 1842286"/>
                      <a:gd name="connsiteX50" fmla="*/ 954741 w 1781735"/>
                      <a:gd name="connsiteY50" fmla="*/ 706009 h 1842286"/>
                      <a:gd name="connsiteX51" fmla="*/ 1001805 w 1781735"/>
                      <a:gd name="connsiteY51" fmla="*/ 658945 h 1842286"/>
                      <a:gd name="connsiteX52" fmla="*/ 1035423 w 1781735"/>
                      <a:gd name="connsiteY52" fmla="*/ 632051 h 1842286"/>
                      <a:gd name="connsiteX53" fmla="*/ 1055594 w 1781735"/>
                      <a:gd name="connsiteY53" fmla="*/ 645498 h 1842286"/>
                      <a:gd name="connsiteX54" fmla="*/ 1082488 w 1781735"/>
                      <a:gd name="connsiteY54" fmla="*/ 685839 h 1842286"/>
                      <a:gd name="connsiteX55" fmla="*/ 1102658 w 1781735"/>
                      <a:gd name="connsiteY55" fmla="*/ 672392 h 1842286"/>
                      <a:gd name="connsiteX56" fmla="*/ 1116105 w 1781735"/>
                      <a:gd name="connsiteY56" fmla="*/ 652221 h 1842286"/>
                      <a:gd name="connsiteX57" fmla="*/ 1136276 w 1781735"/>
                      <a:gd name="connsiteY57" fmla="*/ 645498 h 1842286"/>
                      <a:gd name="connsiteX58" fmla="*/ 1143000 w 1781735"/>
                      <a:gd name="connsiteY58" fmla="*/ 625327 h 1842286"/>
                      <a:gd name="connsiteX59" fmla="*/ 1163170 w 1781735"/>
                      <a:gd name="connsiteY59" fmla="*/ 611880 h 1842286"/>
                      <a:gd name="connsiteX60" fmla="*/ 1203511 w 1781735"/>
                      <a:gd name="connsiteY60" fmla="*/ 551368 h 1842286"/>
                      <a:gd name="connsiteX61" fmla="*/ 1216958 w 1781735"/>
                      <a:gd name="connsiteY61" fmla="*/ 531198 h 1842286"/>
                      <a:gd name="connsiteX62" fmla="*/ 1237129 w 1781735"/>
                      <a:gd name="connsiteY62" fmla="*/ 517751 h 1842286"/>
                      <a:gd name="connsiteX63" fmla="*/ 1257300 w 1781735"/>
                      <a:gd name="connsiteY63" fmla="*/ 511027 h 1842286"/>
                      <a:gd name="connsiteX64" fmla="*/ 1297641 w 1781735"/>
                      <a:gd name="connsiteY64" fmla="*/ 484133 h 1842286"/>
                      <a:gd name="connsiteX65" fmla="*/ 1317811 w 1781735"/>
                      <a:gd name="connsiteY65" fmla="*/ 470686 h 1842286"/>
                      <a:gd name="connsiteX66" fmla="*/ 1358153 w 1781735"/>
                      <a:gd name="connsiteY66" fmla="*/ 437068 h 1842286"/>
                      <a:gd name="connsiteX67" fmla="*/ 1364876 w 1781735"/>
                      <a:gd name="connsiteY67" fmla="*/ 416898 h 1842286"/>
                      <a:gd name="connsiteX68" fmla="*/ 1385047 w 1781735"/>
                      <a:gd name="connsiteY68" fmla="*/ 403451 h 1842286"/>
                      <a:gd name="connsiteX69" fmla="*/ 1398494 w 1781735"/>
                      <a:gd name="connsiteY69" fmla="*/ 390003 h 1842286"/>
                      <a:gd name="connsiteX70" fmla="*/ 1418664 w 1781735"/>
                      <a:gd name="connsiteY70" fmla="*/ 376556 h 1842286"/>
                      <a:gd name="connsiteX71" fmla="*/ 1472453 w 1781735"/>
                      <a:gd name="connsiteY71" fmla="*/ 316045 h 1842286"/>
                      <a:gd name="connsiteX72" fmla="*/ 1499347 w 1781735"/>
                      <a:gd name="connsiteY72" fmla="*/ 275703 h 1842286"/>
                      <a:gd name="connsiteX73" fmla="*/ 1512794 w 1781735"/>
                      <a:gd name="connsiteY73" fmla="*/ 255533 h 1842286"/>
                      <a:gd name="connsiteX74" fmla="*/ 1532964 w 1781735"/>
                      <a:gd name="connsiteY74" fmla="*/ 242086 h 1842286"/>
                      <a:gd name="connsiteX75" fmla="*/ 1573305 w 1781735"/>
                      <a:gd name="connsiteY75" fmla="*/ 201745 h 1842286"/>
                      <a:gd name="connsiteX76" fmla="*/ 1586753 w 1781735"/>
                      <a:gd name="connsiteY76" fmla="*/ 188298 h 1842286"/>
                      <a:gd name="connsiteX77" fmla="*/ 1606923 w 1781735"/>
                      <a:gd name="connsiteY77" fmla="*/ 168127 h 1842286"/>
                      <a:gd name="connsiteX78" fmla="*/ 1627094 w 1781735"/>
                      <a:gd name="connsiteY78" fmla="*/ 147956 h 1842286"/>
                      <a:gd name="connsiteX79" fmla="*/ 1640541 w 1781735"/>
                      <a:gd name="connsiteY79" fmla="*/ 127786 h 1842286"/>
                      <a:gd name="connsiteX80" fmla="*/ 1667435 w 1781735"/>
                      <a:gd name="connsiteY80" fmla="*/ 94168 h 1842286"/>
                      <a:gd name="connsiteX81" fmla="*/ 1680882 w 1781735"/>
                      <a:gd name="connsiteY81" fmla="*/ 73998 h 1842286"/>
                      <a:gd name="connsiteX82" fmla="*/ 1721223 w 1781735"/>
                      <a:gd name="connsiteY82" fmla="*/ 53827 h 1842286"/>
                      <a:gd name="connsiteX83" fmla="*/ 1741394 w 1781735"/>
                      <a:gd name="connsiteY83" fmla="*/ 33656 h 1842286"/>
                      <a:gd name="connsiteX84" fmla="*/ 1761564 w 1781735"/>
                      <a:gd name="connsiteY84" fmla="*/ 20209 h 1842286"/>
                      <a:gd name="connsiteX85" fmla="*/ 1781735 w 1781735"/>
                      <a:gd name="connsiteY85" fmla="*/ 39 h 184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781735" h="1842286" extrusionOk="0">
                        <a:moveTo>
                          <a:pt x="0" y="1768327"/>
                        </a:moveTo>
                        <a:cubicBezTo>
                          <a:pt x="10803" y="1783154"/>
                          <a:pt x="19660" y="1803577"/>
                          <a:pt x="26894" y="1815392"/>
                        </a:cubicBezTo>
                        <a:cubicBezTo>
                          <a:pt x="30507" y="1822597"/>
                          <a:pt x="33953" y="1830858"/>
                          <a:pt x="40341" y="1835562"/>
                        </a:cubicBezTo>
                        <a:cubicBezTo>
                          <a:pt x="44973" y="1841357"/>
                          <a:pt x="54231" y="1839820"/>
                          <a:pt x="60511" y="1842286"/>
                        </a:cubicBezTo>
                        <a:cubicBezTo>
                          <a:pt x="90010" y="1797078"/>
                          <a:pt x="77288" y="1813144"/>
                          <a:pt x="100853" y="1788498"/>
                        </a:cubicBezTo>
                        <a:cubicBezTo>
                          <a:pt x="100078" y="1778696"/>
                          <a:pt x="109803" y="1768726"/>
                          <a:pt x="114300" y="1748156"/>
                        </a:cubicBezTo>
                        <a:cubicBezTo>
                          <a:pt x="117437" y="1743097"/>
                          <a:pt x="114966" y="1732192"/>
                          <a:pt x="121023" y="1727986"/>
                        </a:cubicBezTo>
                        <a:cubicBezTo>
                          <a:pt x="133447" y="1715530"/>
                          <a:pt x="152785" y="1708259"/>
                          <a:pt x="161364" y="1701092"/>
                        </a:cubicBezTo>
                        <a:cubicBezTo>
                          <a:pt x="167047" y="1707276"/>
                          <a:pt x="167434" y="1717486"/>
                          <a:pt x="174811" y="1721262"/>
                        </a:cubicBezTo>
                        <a:cubicBezTo>
                          <a:pt x="192325" y="1737349"/>
                          <a:pt x="247965" y="1721332"/>
                          <a:pt x="255494" y="1721262"/>
                        </a:cubicBezTo>
                        <a:cubicBezTo>
                          <a:pt x="354314" y="1705158"/>
                          <a:pt x="201627" y="1750058"/>
                          <a:pt x="329453" y="1701092"/>
                        </a:cubicBezTo>
                        <a:cubicBezTo>
                          <a:pt x="371408" y="1690721"/>
                          <a:pt x="351134" y="1701707"/>
                          <a:pt x="383241" y="1687645"/>
                        </a:cubicBezTo>
                        <a:cubicBezTo>
                          <a:pt x="445036" y="1651696"/>
                          <a:pt x="345807" y="1712779"/>
                          <a:pt x="430305" y="1633856"/>
                        </a:cubicBezTo>
                        <a:cubicBezTo>
                          <a:pt x="449178" y="1615239"/>
                          <a:pt x="439781" y="1624240"/>
                          <a:pt x="463923" y="1606962"/>
                        </a:cubicBezTo>
                        <a:cubicBezTo>
                          <a:pt x="470557" y="1599167"/>
                          <a:pt x="473860" y="1594703"/>
                          <a:pt x="477370" y="1586792"/>
                        </a:cubicBezTo>
                        <a:cubicBezTo>
                          <a:pt x="481817" y="1580458"/>
                          <a:pt x="480296" y="1570961"/>
                          <a:pt x="484094" y="1566621"/>
                        </a:cubicBezTo>
                        <a:cubicBezTo>
                          <a:pt x="490157" y="1560659"/>
                          <a:pt x="497646" y="1557234"/>
                          <a:pt x="504264" y="1553174"/>
                        </a:cubicBezTo>
                        <a:cubicBezTo>
                          <a:pt x="518409" y="1532803"/>
                          <a:pt x="518192" y="1527940"/>
                          <a:pt x="537882" y="1512833"/>
                        </a:cubicBezTo>
                        <a:cubicBezTo>
                          <a:pt x="544006" y="1505318"/>
                          <a:pt x="550560" y="1504138"/>
                          <a:pt x="558053" y="1499386"/>
                        </a:cubicBezTo>
                        <a:cubicBezTo>
                          <a:pt x="567021" y="1492926"/>
                          <a:pt x="571220" y="1484783"/>
                          <a:pt x="578223" y="1479215"/>
                        </a:cubicBezTo>
                        <a:cubicBezTo>
                          <a:pt x="590979" y="1469293"/>
                          <a:pt x="618565" y="1452320"/>
                          <a:pt x="618564" y="1452321"/>
                        </a:cubicBezTo>
                        <a:cubicBezTo>
                          <a:pt x="674731" y="1381254"/>
                          <a:pt x="609932" y="1456603"/>
                          <a:pt x="645458" y="1418703"/>
                        </a:cubicBezTo>
                        <a:cubicBezTo>
                          <a:pt x="651350" y="1413110"/>
                          <a:pt x="654995" y="1404632"/>
                          <a:pt x="658905" y="1398533"/>
                        </a:cubicBezTo>
                        <a:cubicBezTo>
                          <a:pt x="663933" y="1392671"/>
                          <a:pt x="668069" y="1391453"/>
                          <a:pt x="672353" y="1385086"/>
                        </a:cubicBezTo>
                        <a:cubicBezTo>
                          <a:pt x="675016" y="1378404"/>
                          <a:pt x="681832" y="1369357"/>
                          <a:pt x="685800" y="1364915"/>
                        </a:cubicBezTo>
                        <a:cubicBezTo>
                          <a:pt x="691547" y="1361831"/>
                          <a:pt x="698020" y="1360618"/>
                          <a:pt x="705970" y="1358192"/>
                        </a:cubicBezTo>
                        <a:cubicBezTo>
                          <a:pt x="710544" y="1352638"/>
                          <a:pt x="720601" y="1350692"/>
                          <a:pt x="726141" y="1344745"/>
                        </a:cubicBezTo>
                        <a:cubicBezTo>
                          <a:pt x="736783" y="1332582"/>
                          <a:pt x="753035" y="1304403"/>
                          <a:pt x="753035" y="1304403"/>
                        </a:cubicBezTo>
                        <a:cubicBezTo>
                          <a:pt x="740257" y="1304219"/>
                          <a:pt x="723019" y="1295122"/>
                          <a:pt x="712694" y="1284233"/>
                        </a:cubicBezTo>
                        <a:cubicBezTo>
                          <a:pt x="709200" y="1279613"/>
                          <a:pt x="709311" y="1269891"/>
                          <a:pt x="705970" y="1264062"/>
                        </a:cubicBezTo>
                        <a:cubicBezTo>
                          <a:pt x="695923" y="1250678"/>
                          <a:pt x="686539" y="1239954"/>
                          <a:pt x="679076" y="1223721"/>
                        </a:cubicBezTo>
                        <a:cubicBezTo>
                          <a:pt x="659772" y="1197804"/>
                          <a:pt x="673536" y="1209116"/>
                          <a:pt x="652182" y="1190103"/>
                        </a:cubicBezTo>
                        <a:cubicBezTo>
                          <a:pt x="648456" y="1176877"/>
                          <a:pt x="650901" y="1156450"/>
                          <a:pt x="638735" y="1149762"/>
                        </a:cubicBezTo>
                        <a:cubicBezTo>
                          <a:pt x="624733" y="1145381"/>
                          <a:pt x="610638" y="1129897"/>
                          <a:pt x="598394" y="1122868"/>
                        </a:cubicBezTo>
                        <a:cubicBezTo>
                          <a:pt x="593173" y="1117441"/>
                          <a:pt x="584307" y="1115404"/>
                          <a:pt x="578223" y="1109421"/>
                        </a:cubicBezTo>
                        <a:cubicBezTo>
                          <a:pt x="571727" y="1103955"/>
                          <a:pt x="564692" y="1094946"/>
                          <a:pt x="558053" y="1089251"/>
                        </a:cubicBezTo>
                        <a:cubicBezTo>
                          <a:pt x="561819" y="1084562"/>
                          <a:pt x="565715" y="1080906"/>
                          <a:pt x="571500" y="1075803"/>
                        </a:cubicBezTo>
                        <a:cubicBezTo>
                          <a:pt x="576844" y="1072118"/>
                          <a:pt x="586346" y="1074247"/>
                          <a:pt x="591670" y="1069080"/>
                        </a:cubicBezTo>
                        <a:cubicBezTo>
                          <a:pt x="596390" y="1064635"/>
                          <a:pt x="598830" y="1052586"/>
                          <a:pt x="605117" y="1048909"/>
                        </a:cubicBezTo>
                        <a:cubicBezTo>
                          <a:pt x="617137" y="1041397"/>
                          <a:pt x="645458" y="1035463"/>
                          <a:pt x="645458" y="1035462"/>
                        </a:cubicBezTo>
                        <a:cubicBezTo>
                          <a:pt x="646848" y="1029519"/>
                          <a:pt x="653843" y="1024676"/>
                          <a:pt x="658905" y="1015292"/>
                        </a:cubicBezTo>
                        <a:cubicBezTo>
                          <a:pt x="674205" y="960676"/>
                          <a:pt x="656242" y="1035195"/>
                          <a:pt x="685800" y="988398"/>
                        </a:cubicBezTo>
                        <a:cubicBezTo>
                          <a:pt x="737883" y="937493"/>
                          <a:pt x="681000" y="960565"/>
                          <a:pt x="732864" y="941333"/>
                        </a:cubicBezTo>
                        <a:cubicBezTo>
                          <a:pt x="733739" y="933809"/>
                          <a:pt x="735005" y="927459"/>
                          <a:pt x="739588" y="921162"/>
                        </a:cubicBezTo>
                        <a:cubicBezTo>
                          <a:pt x="752895" y="899043"/>
                          <a:pt x="776747" y="857273"/>
                          <a:pt x="800100" y="847203"/>
                        </a:cubicBezTo>
                        <a:cubicBezTo>
                          <a:pt x="803096" y="842921"/>
                          <a:pt x="816895" y="839278"/>
                          <a:pt x="820270" y="833756"/>
                        </a:cubicBezTo>
                        <a:cubicBezTo>
                          <a:pt x="841129" y="792514"/>
                          <a:pt x="816583" y="825165"/>
                          <a:pt x="853888" y="806862"/>
                        </a:cubicBezTo>
                        <a:cubicBezTo>
                          <a:pt x="868014" y="799013"/>
                          <a:pt x="894229" y="779967"/>
                          <a:pt x="894229" y="779968"/>
                        </a:cubicBezTo>
                        <a:cubicBezTo>
                          <a:pt x="900496" y="762792"/>
                          <a:pt x="911612" y="761254"/>
                          <a:pt x="921123" y="739627"/>
                        </a:cubicBezTo>
                        <a:cubicBezTo>
                          <a:pt x="925505" y="732730"/>
                          <a:pt x="927865" y="723757"/>
                          <a:pt x="934570" y="719456"/>
                        </a:cubicBezTo>
                        <a:cubicBezTo>
                          <a:pt x="941680" y="714254"/>
                          <a:pt x="949282" y="711397"/>
                          <a:pt x="954741" y="706009"/>
                        </a:cubicBezTo>
                        <a:cubicBezTo>
                          <a:pt x="985100" y="660065"/>
                          <a:pt x="972409" y="671910"/>
                          <a:pt x="1001805" y="658945"/>
                        </a:cubicBezTo>
                        <a:cubicBezTo>
                          <a:pt x="1007022" y="651330"/>
                          <a:pt x="1026673" y="630494"/>
                          <a:pt x="1035423" y="632051"/>
                        </a:cubicBezTo>
                        <a:cubicBezTo>
                          <a:pt x="1043347" y="630176"/>
                          <a:pt x="1049979" y="641044"/>
                          <a:pt x="1055594" y="645498"/>
                        </a:cubicBezTo>
                        <a:cubicBezTo>
                          <a:pt x="1053492" y="658298"/>
                          <a:pt x="1060112" y="685580"/>
                          <a:pt x="1082488" y="685839"/>
                        </a:cubicBezTo>
                        <a:cubicBezTo>
                          <a:pt x="1092782" y="685214"/>
                          <a:pt x="1095100" y="674664"/>
                          <a:pt x="1102658" y="672392"/>
                        </a:cubicBezTo>
                        <a:cubicBezTo>
                          <a:pt x="1107966" y="665244"/>
                          <a:pt x="1110941" y="658347"/>
                          <a:pt x="1116105" y="652221"/>
                        </a:cubicBezTo>
                        <a:cubicBezTo>
                          <a:pt x="1119603" y="648061"/>
                          <a:pt x="1131989" y="649438"/>
                          <a:pt x="1136276" y="645498"/>
                        </a:cubicBezTo>
                        <a:cubicBezTo>
                          <a:pt x="1140245" y="640449"/>
                          <a:pt x="1139465" y="630268"/>
                          <a:pt x="1143000" y="625327"/>
                        </a:cubicBezTo>
                        <a:cubicBezTo>
                          <a:pt x="1147062" y="619595"/>
                          <a:pt x="1158040" y="616727"/>
                          <a:pt x="1163170" y="611880"/>
                        </a:cubicBezTo>
                        <a:cubicBezTo>
                          <a:pt x="1164959" y="594263"/>
                          <a:pt x="1191858" y="574899"/>
                          <a:pt x="1203511" y="551368"/>
                        </a:cubicBezTo>
                        <a:cubicBezTo>
                          <a:pt x="1207429" y="545149"/>
                          <a:pt x="1210467" y="535464"/>
                          <a:pt x="1216958" y="531198"/>
                        </a:cubicBezTo>
                        <a:cubicBezTo>
                          <a:pt x="1223997" y="527918"/>
                          <a:pt x="1230242" y="520610"/>
                          <a:pt x="1237129" y="517751"/>
                        </a:cubicBezTo>
                        <a:cubicBezTo>
                          <a:pt x="1244402" y="514010"/>
                          <a:pt x="1252927" y="514333"/>
                          <a:pt x="1257300" y="511027"/>
                        </a:cubicBezTo>
                        <a:cubicBezTo>
                          <a:pt x="1273386" y="504196"/>
                          <a:pt x="1288079" y="491510"/>
                          <a:pt x="1297641" y="484133"/>
                        </a:cubicBezTo>
                        <a:cubicBezTo>
                          <a:pt x="1303451" y="479146"/>
                          <a:pt x="1313581" y="478140"/>
                          <a:pt x="1317811" y="470686"/>
                        </a:cubicBezTo>
                        <a:cubicBezTo>
                          <a:pt x="1343590" y="439808"/>
                          <a:pt x="1328812" y="457978"/>
                          <a:pt x="1358153" y="437068"/>
                        </a:cubicBezTo>
                        <a:cubicBezTo>
                          <a:pt x="1361284" y="429740"/>
                          <a:pt x="1360798" y="421637"/>
                          <a:pt x="1364876" y="416898"/>
                        </a:cubicBezTo>
                        <a:cubicBezTo>
                          <a:pt x="1369377" y="409978"/>
                          <a:pt x="1379341" y="408769"/>
                          <a:pt x="1385047" y="403451"/>
                        </a:cubicBezTo>
                        <a:cubicBezTo>
                          <a:pt x="1388816" y="398529"/>
                          <a:pt x="1393261" y="393853"/>
                          <a:pt x="1398494" y="390003"/>
                        </a:cubicBezTo>
                        <a:cubicBezTo>
                          <a:pt x="1404654" y="383717"/>
                          <a:pt x="1414757" y="381995"/>
                          <a:pt x="1418664" y="376556"/>
                        </a:cubicBezTo>
                        <a:cubicBezTo>
                          <a:pt x="1456237" y="343433"/>
                          <a:pt x="1452147" y="346975"/>
                          <a:pt x="1472453" y="316045"/>
                        </a:cubicBezTo>
                        <a:cubicBezTo>
                          <a:pt x="1484107" y="278144"/>
                          <a:pt x="1468861" y="303530"/>
                          <a:pt x="1499347" y="275703"/>
                        </a:cubicBezTo>
                        <a:cubicBezTo>
                          <a:pt x="1505388" y="269134"/>
                          <a:pt x="1506705" y="262118"/>
                          <a:pt x="1512794" y="255533"/>
                        </a:cubicBezTo>
                        <a:cubicBezTo>
                          <a:pt x="1519972" y="250553"/>
                          <a:pt x="1526614" y="247796"/>
                          <a:pt x="1532964" y="242086"/>
                        </a:cubicBezTo>
                        <a:cubicBezTo>
                          <a:pt x="1547288" y="227928"/>
                          <a:pt x="1561555" y="217176"/>
                          <a:pt x="1573305" y="201745"/>
                        </a:cubicBezTo>
                        <a:cubicBezTo>
                          <a:pt x="1575920" y="197433"/>
                          <a:pt x="1583273" y="194351"/>
                          <a:pt x="1586753" y="188298"/>
                        </a:cubicBezTo>
                        <a:cubicBezTo>
                          <a:pt x="1593296" y="181111"/>
                          <a:pt x="1597871" y="178460"/>
                          <a:pt x="1606923" y="168127"/>
                        </a:cubicBezTo>
                        <a:cubicBezTo>
                          <a:pt x="1613989" y="161947"/>
                          <a:pt x="1622032" y="155889"/>
                          <a:pt x="1627094" y="147956"/>
                        </a:cubicBezTo>
                        <a:cubicBezTo>
                          <a:pt x="1631773" y="140642"/>
                          <a:pt x="1637672" y="136681"/>
                          <a:pt x="1640541" y="127786"/>
                        </a:cubicBezTo>
                        <a:cubicBezTo>
                          <a:pt x="1658351" y="94155"/>
                          <a:pt x="1636442" y="123483"/>
                          <a:pt x="1667435" y="94168"/>
                        </a:cubicBezTo>
                        <a:cubicBezTo>
                          <a:pt x="1671799" y="89412"/>
                          <a:pt x="1673878" y="80038"/>
                          <a:pt x="1680882" y="73998"/>
                        </a:cubicBezTo>
                        <a:cubicBezTo>
                          <a:pt x="1695148" y="58571"/>
                          <a:pt x="1705038" y="59066"/>
                          <a:pt x="1721223" y="53827"/>
                        </a:cubicBezTo>
                        <a:cubicBezTo>
                          <a:pt x="1726944" y="46858"/>
                          <a:pt x="1734245" y="39544"/>
                          <a:pt x="1741394" y="33656"/>
                        </a:cubicBezTo>
                        <a:cubicBezTo>
                          <a:pt x="1746649" y="27817"/>
                          <a:pt x="1756232" y="25957"/>
                          <a:pt x="1761564" y="20209"/>
                        </a:cubicBezTo>
                        <a:cubicBezTo>
                          <a:pt x="1783288" y="-951"/>
                          <a:pt x="1765472" y="4751"/>
                          <a:pt x="1781735" y="39"/>
                        </a:cubicBezTo>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752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left)">
                                      <p:cBhvr>
                                        <p:cTn id="24" dur="500"/>
                                        <p:tgtEl>
                                          <p:spTgt spid="15"/>
                                        </p:tgtEl>
                                      </p:cBhvr>
                                    </p:animEffect>
                                  </p:childTnLst>
                                </p:cTn>
                              </p:par>
                            </p:childTnLst>
                          </p:cTn>
                        </p:par>
                        <p:par>
                          <p:cTn id="25" fill="hold">
                            <p:stCondLst>
                              <p:cond delay="500"/>
                            </p:stCondLst>
                            <p:childTnLst>
                              <p:par>
                                <p:cTn id="26" presetID="1" presetClass="entr" presetSubtype="0"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down)">
                                      <p:cBhvr>
                                        <p:cTn id="35" dur="500"/>
                                        <p:tgtEl>
                                          <p:spTgt spid="18"/>
                                        </p:tgtEl>
                                      </p:cBhvr>
                                    </p:animEffect>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4" grpId="0" animBg="1"/>
      <p:bldP spid="15" grpId="0" animBg="1"/>
      <p:bldP spid="1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5DB1F1-E633-597F-DE3B-751B7462EFE0}"/>
              </a:ext>
            </a:extLst>
          </p:cNvPr>
          <p:cNvSpPr txBox="1"/>
          <p:nvPr/>
        </p:nvSpPr>
        <p:spPr>
          <a:xfrm>
            <a:off x="205922" y="190972"/>
            <a:ext cx="9212138" cy="769441"/>
          </a:xfrm>
          <a:prstGeom prst="rect">
            <a:avLst/>
          </a:prstGeom>
          <a:noFill/>
        </p:spPr>
        <p:txBody>
          <a:bodyPr wrap="none" rtlCol="0">
            <a:spAutoFit/>
          </a:bodyPr>
          <a:lstStyle/>
          <a:p>
            <a:pPr algn="ctr"/>
            <a:r>
              <a:rPr lang="en-US" sz="4400" b="1" dirty="0">
                <a:latin typeface="Aptos Narrow" panose="020B0004020202020204" pitchFamily="34" charset="0"/>
                <a:cs typeface="Arial" panose="020B0604020202020204" pitchFamily="34" charset="0"/>
              </a:rPr>
              <a:t>Algorithm development &amp; performance</a:t>
            </a:r>
          </a:p>
        </p:txBody>
      </p:sp>
      <p:sp>
        <p:nvSpPr>
          <p:cNvPr id="3" name="TextBox 2">
            <a:extLst>
              <a:ext uri="{FF2B5EF4-FFF2-40B4-BE49-F238E27FC236}">
                <a16:creationId xmlns:a16="http://schemas.microsoft.com/office/drawing/2014/main" id="{69D4492A-B4B9-7766-DAAD-022136A7B0EE}"/>
              </a:ext>
            </a:extLst>
          </p:cNvPr>
          <p:cNvSpPr txBox="1"/>
          <p:nvPr/>
        </p:nvSpPr>
        <p:spPr>
          <a:xfrm>
            <a:off x="572277" y="1240331"/>
            <a:ext cx="11019501"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Several configurations of an </a:t>
            </a:r>
            <a:r>
              <a:rPr lang="en-US" sz="2400" dirty="0" err="1">
                <a:latin typeface="Arial" panose="020B0604020202020204" pitchFamily="34" charset="0"/>
                <a:cs typeface="Arial" panose="020B0604020202020204" pitchFamily="34" charset="0"/>
              </a:rPr>
              <a:t>XGBoost</a:t>
            </a:r>
            <a:r>
              <a:rPr lang="en-US" sz="2400" dirty="0">
                <a:latin typeface="Arial" panose="020B0604020202020204" pitchFamily="34" charset="0"/>
                <a:cs typeface="Arial" panose="020B0604020202020204" pitchFamily="34" charset="0"/>
              </a:rPr>
              <a:t> machine learning algorithm were considered</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Varied across appropriate range of hyperparameters (</a:t>
            </a:r>
            <a:r>
              <a:rPr lang="en-US" sz="2400" dirty="0" err="1">
                <a:latin typeface="Arial" panose="020B0604020202020204" pitchFamily="34" charset="0"/>
                <a:cs typeface="Arial" panose="020B0604020202020204" pitchFamily="34" charset="0"/>
              </a:rPr>
              <a:t>mtry</a:t>
            </a:r>
            <a:r>
              <a:rPr lang="en-US" sz="2400" dirty="0">
                <a:latin typeface="Arial" panose="020B0604020202020204" pitchFamily="34" charset="0"/>
                <a:cs typeface="Arial" panose="020B0604020202020204" pitchFamily="34" charset="0"/>
              </a:rPr>
              <a:t>, tree depth, learning rate) and resampling techniques</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Trained and assessed using </a:t>
            </a:r>
            <a:r>
              <a:rPr lang="en-US" sz="2400" b="1" dirty="0">
                <a:solidFill>
                  <a:srgbClr val="AF2021"/>
                </a:solidFill>
                <a:latin typeface="Arial" panose="020B0604020202020204" pitchFamily="34" charset="0"/>
                <a:cs typeface="Arial" panose="020B0604020202020204" pitchFamily="34" charset="0"/>
              </a:rPr>
              <a:t>grouped, nested </a:t>
            </a:r>
            <a:r>
              <a:rPr lang="en-US" sz="2400" b="1" i="1" dirty="0">
                <a:solidFill>
                  <a:srgbClr val="AF2021"/>
                </a:solidFill>
                <a:latin typeface="Arial" panose="020B0604020202020204" pitchFamily="34" charset="0"/>
                <a:cs typeface="Arial" panose="020B0604020202020204" pitchFamily="34" charset="0"/>
              </a:rPr>
              <a:t>k</a:t>
            </a:r>
            <a:r>
              <a:rPr lang="en-US" sz="2400" b="1" dirty="0">
                <a:solidFill>
                  <a:srgbClr val="AF2021"/>
                </a:solidFill>
                <a:latin typeface="Arial" panose="020B0604020202020204" pitchFamily="34" charset="0"/>
                <a:cs typeface="Arial" panose="020B0604020202020204" pitchFamily="34" charset="0"/>
              </a:rPr>
              <a:t>-fold cross-validation</a:t>
            </a:r>
            <a:br>
              <a:rPr lang="en-US" sz="2400" b="1" dirty="0">
                <a:solidFill>
                  <a:srgbClr val="AF2021"/>
                </a:solidFill>
                <a:latin typeface="Arial" panose="020B0604020202020204" pitchFamily="34" charset="0"/>
                <a:cs typeface="Arial" panose="020B0604020202020204" pitchFamily="34" charset="0"/>
              </a:rPr>
            </a:br>
            <a:endParaRPr lang="en-US" sz="2400" b="1" dirty="0">
              <a:solidFill>
                <a:srgbClr val="AF202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Best model configuration selected using </a:t>
            </a:r>
            <a:r>
              <a:rPr lang="en-US" sz="2400" b="1" dirty="0">
                <a:solidFill>
                  <a:srgbClr val="AF2021"/>
                </a:solidFill>
                <a:latin typeface="Arial" panose="020B0604020202020204" pitchFamily="34" charset="0"/>
                <a:cs typeface="Arial" panose="020B0604020202020204" pitchFamily="34" charset="0"/>
              </a:rPr>
              <a:t>median area under the Receiver Operating Characteristic curve (</a:t>
            </a:r>
            <a:r>
              <a:rPr lang="en-US" sz="2400" b="1" dirty="0" err="1">
                <a:solidFill>
                  <a:srgbClr val="AF2021"/>
                </a:solidFill>
                <a:latin typeface="Arial" panose="020B0604020202020204" pitchFamily="34" charset="0"/>
                <a:cs typeface="Arial" panose="020B0604020202020204" pitchFamily="34" charset="0"/>
              </a:rPr>
              <a:t>auROC</a:t>
            </a:r>
            <a:r>
              <a:rPr lang="en-US" sz="2400" b="1" dirty="0">
                <a:solidFill>
                  <a:srgbClr val="AF2021"/>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2400" b="1" dirty="0">
              <a:solidFill>
                <a:srgbClr val="AF202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Bayesian hierarchical generalized linear model used to estimate posterior probability distributions and 95% Bayesian credible intervals (CIs) for </a:t>
            </a:r>
            <a:r>
              <a:rPr lang="en-US" sz="2400" dirty="0" err="1">
                <a:latin typeface="Arial" panose="020B0604020202020204" pitchFamily="34" charset="0"/>
                <a:cs typeface="Arial" panose="020B0604020202020204" pitchFamily="34" charset="0"/>
              </a:rPr>
              <a:t>auROC</a:t>
            </a:r>
            <a:endParaRPr lang="en-US" sz="24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3AACE9A1-9B32-B004-A1B6-5CF61D49E9E7}"/>
              </a:ext>
            </a:extLst>
          </p:cNvPr>
          <p:cNvSpPr txBox="1"/>
          <p:nvPr/>
        </p:nvSpPr>
        <p:spPr>
          <a:xfrm>
            <a:off x="8278178" y="6359251"/>
            <a:ext cx="6097904" cy="307777"/>
          </a:xfrm>
          <a:prstGeom prst="rect">
            <a:avLst/>
          </a:prstGeom>
          <a:noFill/>
        </p:spPr>
        <p:txBody>
          <a:bodyPr wrap="square">
            <a:spAutoFit/>
          </a:bodyPr>
          <a:lstStyle/>
          <a:p>
            <a:r>
              <a:rPr lang="en-US" sz="1400" dirty="0">
                <a:solidFill>
                  <a:srgbClr val="790000"/>
                </a:solidFill>
                <a:latin typeface="Arial" panose="020B0604020202020204" pitchFamily="34" charset="0"/>
                <a:cs typeface="Arial" panose="020B0604020202020204" pitchFamily="34" charset="0"/>
              </a:rPr>
              <a:t>Jonathan et al., 2000; Kuhn &amp; Johnson, 2018</a:t>
            </a:r>
          </a:p>
        </p:txBody>
      </p:sp>
    </p:spTree>
    <p:extLst>
      <p:ext uri="{BB962C8B-B14F-4D97-AF65-F5344CB8AC3E}">
        <p14:creationId xmlns:p14="http://schemas.microsoft.com/office/powerpoint/2010/main" val="4246843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5DB1F1-E633-597F-DE3B-751B7462EFE0}"/>
              </a:ext>
            </a:extLst>
          </p:cNvPr>
          <p:cNvSpPr txBox="1"/>
          <p:nvPr/>
        </p:nvSpPr>
        <p:spPr>
          <a:xfrm>
            <a:off x="205922" y="190972"/>
            <a:ext cx="9212138" cy="769441"/>
          </a:xfrm>
          <a:prstGeom prst="rect">
            <a:avLst/>
          </a:prstGeom>
          <a:noFill/>
        </p:spPr>
        <p:txBody>
          <a:bodyPr wrap="none" rtlCol="0">
            <a:spAutoFit/>
          </a:bodyPr>
          <a:lstStyle/>
          <a:p>
            <a:pPr algn="ctr"/>
            <a:r>
              <a:rPr lang="en-US" sz="4400" b="1" dirty="0">
                <a:latin typeface="Aptos Narrow" panose="020B0004020202020204" pitchFamily="34" charset="0"/>
                <a:cs typeface="Arial" panose="020B0604020202020204" pitchFamily="34" charset="0"/>
              </a:rPr>
              <a:t>Algorithm development &amp; performance</a:t>
            </a:r>
          </a:p>
        </p:txBody>
      </p:sp>
      <p:sp>
        <p:nvSpPr>
          <p:cNvPr id="3" name="TextBox 2">
            <a:extLst>
              <a:ext uri="{FF2B5EF4-FFF2-40B4-BE49-F238E27FC236}">
                <a16:creationId xmlns:a16="http://schemas.microsoft.com/office/drawing/2014/main" id="{69D4492A-B4B9-7766-DAAD-022136A7B0EE}"/>
              </a:ext>
            </a:extLst>
          </p:cNvPr>
          <p:cNvSpPr txBox="1"/>
          <p:nvPr/>
        </p:nvSpPr>
        <p:spPr>
          <a:xfrm>
            <a:off x="572277" y="1240331"/>
            <a:ext cx="11135041"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 </a:t>
            </a:r>
            <a:r>
              <a:rPr lang="en-US" sz="2400" b="1" dirty="0">
                <a:solidFill>
                  <a:srgbClr val="AF2021"/>
                </a:solidFill>
                <a:latin typeface="Arial" panose="020B0604020202020204" pitchFamily="34" charset="0"/>
                <a:cs typeface="Arial" panose="020B0604020202020204" pitchFamily="34" charset="0"/>
              </a:rPr>
              <a:t>Shapley Values</a:t>
            </a:r>
            <a:r>
              <a:rPr lang="en-US" sz="2400" dirty="0">
                <a:latin typeface="Arial" panose="020B0604020202020204" pitchFamily="34" charset="0"/>
                <a:cs typeface="Arial" panose="020B0604020202020204" pitchFamily="34" charset="0"/>
              </a:rPr>
              <a:t> computed as interpretability metric</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Provides information about what features are most important…</a:t>
            </a:r>
          </a:p>
        </p:txBody>
      </p:sp>
      <p:sp>
        <p:nvSpPr>
          <p:cNvPr id="5" name="TextBox 4">
            <a:extLst>
              <a:ext uri="{FF2B5EF4-FFF2-40B4-BE49-F238E27FC236}">
                <a16:creationId xmlns:a16="http://schemas.microsoft.com/office/drawing/2014/main" id="{44D3556D-20B6-9150-D0DE-F2F54FACA9ED}"/>
              </a:ext>
            </a:extLst>
          </p:cNvPr>
          <p:cNvSpPr txBox="1"/>
          <p:nvPr/>
        </p:nvSpPr>
        <p:spPr>
          <a:xfrm>
            <a:off x="10072168" y="6443345"/>
            <a:ext cx="6097904" cy="307777"/>
          </a:xfrm>
          <a:prstGeom prst="rect">
            <a:avLst/>
          </a:prstGeom>
          <a:noFill/>
        </p:spPr>
        <p:txBody>
          <a:bodyPr wrap="square">
            <a:spAutoFit/>
          </a:bodyPr>
          <a:lstStyle/>
          <a:p>
            <a:r>
              <a:rPr lang="en-US" sz="1400" dirty="0">
                <a:solidFill>
                  <a:srgbClr val="790000"/>
                </a:solidFill>
                <a:latin typeface="Arial" panose="020B0604020202020204" pitchFamily="34" charset="0"/>
                <a:cs typeface="Arial" panose="020B0604020202020204" pitchFamily="34" charset="0"/>
              </a:rPr>
              <a:t>Lundberg &amp; Lee, 2017</a:t>
            </a:r>
          </a:p>
        </p:txBody>
      </p:sp>
      <p:pic>
        <p:nvPicPr>
          <p:cNvPr id="8" name="Graphic 7" descr="User outline">
            <a:extLst>
              <a:ext uri="{FF2B5EF4-FFF2-40B4-BE49-F238E27FC236}">
                <a16:creationId xmlns:a16="http://schemas.microsoft.com/office/drawing/2014/main" id="{05F28C7C-D6D6-FE07-3F51-9985371A57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84960" y="3039514"/>
            <a:ext cx="1361487" cy="1361487"/>
          </a:xfrm>
          <a:prstGeom prst="rect">
            <a:avLst/>
          </a:prstGeom>
        </p:spPr>
      </p:pic>
      <p:pic>
        <p:nvPicPr>
          <p:cNvPr id="10" name="Graphic 9" descr="Users outline">
            <a:extLst>
              <a:ext uri="{FF2B5EF4-FFF2-40B4-BE49-F238E27FC236}">
                <a16:creationId xmlns:a16="http://schemas.microsoft.com/office/drawing/2014/main" id="{3081AA7B-D14E-84A8-690E-CB36E71994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12443" y="2872958"/>
            <a:ext cx="1694597" cy="1694597"/>
          </a:xfrm>
          <a:prstGeom prst="rect">
            <a:avLst/>
          </a:prstGeom>
        </p:spPr>
      </p:pic>
      <p:sp>
        <p:nvSpPr>
          <p:cNvPr id="11" name="TextBox 10">
            <a:extLst>
              <a:ext uri="{FF2B5EF4-FFF2-40B4-BE49-F238E27FC236}">
                <a16:creationId xmlns:a16="http://schemas.microsoft.com/office/drawing/2014/main" id="{697FB3B7-1FC0-D433-610B-4A112FA23DA6}"/>
              </a:ext>
            </a:extLst>
          </p:cNvPr>
          <p:cNvSpPr txBox="1"/>
          <p:nvPr/>
        </p:nvSpPr>
        <p:spPr>
          <a:xfrm>
            <a:off x="1704052" y="2670182"/>
            <a:ext cx="3193503" cy="400110"/>
          </a:xfrm>
          <a:prstGeom prst="rect">
            <a:avLst/>
          </a:prstGeom>
          <a:noFill/>
        </p:spPr>
        <p:txBody>
          <a:bodyPr wrap="none" rtlCol="0">
            <a:spAutoFit/>
          </a:bodyPr>
          <a:lstStyle/>
          <a:p>
            <a:pPr algn="ctr"/>
            <a:r>
              <a:rPr lang="en-US" sz="2000" dirty="0">
                <a:latin typeface="Arial" panose="020B0604020202020204" pitchFamily="34" charset="0"/>
                <a:cs typeface="Arial" panose="020B0604020202020204" pitchFamily="34" charset="0"/>
              </a:rPr>
              <a:t>…for individual predictions</a:t>
            </a:r>
          </a:p>
        </p:txBody>
      </p:sp>
      <p:sp>
        <p:nvSpPr>
          <p:cNvPr id="12" name="TextBox 11">
            <a:extLst>
              <a:ext uri="{FF2B5EF4-FFF2-40B4-BE49-F238E27FC236}">
                <a16:creationId xmlns:a16="http://schemas.microsoft.com/office/drawing/2014/main" id="{233C5C2F-5292-E294-7679-64AAC3CF9AF9}"/>
              </a:ext>
            </a:extLst>
          </p:cNvPr>
          <p:cNvSpPr txBox="1"/>
          <p:nvPr/>
        </p:nvSpPr>
        <p:spPr>
          <a:xfrm>
            <a:off x="7175172" y="2670182"/>
            <a:ext cx="2836033" cy="400110"/>
          </a:xfrm>
          <a:prstGeom prst="rect">
            <a:avLst/>
          </a:prstGeom>
          <a:noFill/>
        </p:spPr>
        <p:txBody>
          <a:bodyPr wrap="none" rtlCol="0">
            <a:spAutoFit/>
          </a:bodyPr>
          <a:lstStyle/>
          <a:p>
            <a:pPr algn="ctr"/>
            <a:r>
              <a:rPr lang="en-US" sz="2000" dirty="0">
                <a:latin typeface="Arial" panose="020B0604020202020204" pitchFamily="34" charset="0"/>
                <a:cs typeface="Arial" panose="020B0604020202020204" pitchFamily="34" charset="0"/>
              </a:rPr>
              <a:t>…across all predictions</a:t>
            </a:r>
          </a:p>
        </p:txBody>
      </p:sp>
      <p:sp>
        <p:nvSpPr>
          <p:cNvPr id="14" name="TextBox 13">
            <a:extLst>
              <a:ext uri="{FF2B5EF4-FFF2-40B4-BE49-F238E27FC236}">
                <a16:creationId xmlns:a16="http://schemas.microsoft.com/office/drawing/2014/main" id="{7842AED3-44D4-9BDC-0708-E2E2B5F01A3E}"/>
              </a:ext>
            </a:extLst>
          </p:cNvPr>
          <p:cNvSpPr txBox="1"/>
          <p:nvPr/>
        </p:nvSpPr>
        <p:spPr>
          <a:xfrm>
            <a:off x="1068688" y="4409100"/>
            <a:ext cx="4196317" cy="1015663"/>
          </a:xfrm>
          <a:prstGeom prst="rect">
            <a:avLst/>
          </a:prstGeom>
          <a:noFill/>
        </p:spPr>
        <p:txBody>
          <a:bodyPr wrap="square">
            <a:spAutoFit/>
          </a:bodyPr>
          <a:lstStyle/>
          <a:p>
            <a:pPr lvl="1" algn="ctr"/>
            <a:r>
              <a:rPr lang="en-US" sz="1800" b="1" dirty="0">
                <a:latin typeface="Arial" panose="020B0604020202020204" pitchFamily="34" charset="0"/>
                <a:cs typeface="Arial" panose="020B0604020202020204" pitchFamily="34" charset="0"/>
              </a:rPr>
              <a:t>Local</a:t>
            </a:r>
            <a:r>
              <a:rPr lang="en-US" sz="1800" dirty="0">
                <a:latin typeface="Arial" panose="020B0604020202020204" pitchFamily="34" charset="0"/>
                <a:cs typeface="Arial" panose="020B0604020202020204" pitchFamily="34" charset="0"/>
              </a:rPr>
              <a:t> </a:t>
            </a:r>
            <a:r>
              <a:rPr lang="en-US" sz="2400" b="1" dirty="0">
                <a:solidFill>
                  <a:srgbClr val="AF2021"/>
                </a:solidFill>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contribution of features in algorithm’s predictions for a particular observation</a:t>
            </a:r>
          </a:p>
        </p:txBody>
      </p:sp>
      <p:sp>
        <p:nvSpPr>
          <p:cNvPr id="16" name="TextBox 15">
            <a:extLst>
              <a:ext uri="{FF2B5EF4-FFF2-40B4-BE49-F238E27FC236}">
                <a16:creationId xmlns:a16="http://schemas.microsoft.com/office/drawing/2014/main" id="{DC954C26-6D22-F1B6-B0A0-2CDD7F429961}"/>
              </a:ext>
            </a:extLst>
          </p:cNvPr>
          <p:cNvSpPr txBox="1"/>
          <p:nvPr/>
        </p:nvSpPr>
        <p:spPr>
          <a:xfrm>
            <a:off x="6612204" y="4409100"/>
            <a:ext cx="3961963" cy="923330"/>
          </a:xfrm>
          <a:prstGeom prst="rect">
            <a:avLst/>
          </a:prstGeom>
          <a:noFill/>
        </p:spPr>
        <p:txBody>
          <a:bodyPr wrap="square">
            <a:spAutoFit/>
          </a:bodyPr>
          <a:lstStyle/>
          <a:p>
            <a:pPr lvl="1" algn="ctr"/>
            <a:r>
              <a:rPr lang="en-US" b="1" dirty="0">
                <a:latin typeface="Arial" panose="020B0604020202020204" pitchFamily="34" charset="0"/>
                <a:cs typeface="Arial" panose="020B0604020202020204" pitchFamily="34" charset="0"/>
              </a:rPr>
              <a:t>Global </a:t>
            </a:r>
            <a:r>
              <a:rPr lang="en-US" b="1" dirty="0">
                <a:solidFill>
                  <a:srgbClr val="AF2021"/>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contribution of features in algorithm’s predictions for all observations</a:t>
            </a:r>
          </a:p>
        </p:txBody>
      </p:sp>
      <p:pic>
        <p:nvPicPr>
          <p:cNvPr id="2054" name="Picture 6" descr="Nebezpečný Neoprávněný Změna marker circle png Porozumění perspektivní Mosaz">
            <a:extLst>
              <a:ext uri="{FF2B5EF4-FFF2-40B4-BE49-F238E27FC236}">
                <a16:creationId xmlns:a16="http://schemas.microsoft.com/office/drawing/2014/main" id="{AD9F81E6-AC08-D987-A487-B9D233443D8B}"/>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760" b="89977" l="1389" r="97500">
                        <a14:foregroundMark x1="37939" y1="9075" x2="33963" y2="9488"/>
                        <a14:foregroundMark x1="39672" y1="8896" x2="38243" y2="9044"/>
                        <a14:foregroundMark x1="41739" y1="8681" x2="39715" y2="8891"/>
                        <a14:foregroundMark x1="12731" y1="19399" x2="12315" y2="19719"/>
                        <a14:foregroundMark x1="39611" y1="11674" x2="39949" y2="11613"/>
                        <a14:foregroundMark x1="20076" y1="77722" x2="21389" y2="78089"/>
                        <a14:foregroundMark x1="21389" y1="78089" x2="21261" y2="77011"/>
                        <a14:foregroundMark x1="40686" y1="85728" x2="37219" y2="87911"/>
                        <a14:foregroundMark x1="90147" y1="65017" x2="90139" y2="66200"/>
                        <a14:foregroundMark x1="90139" y1="66200" x2="93952" y2="63321"/>
                        <a14:foregroundMark x1="95760" y1="61276" x2="97327" y2="43883"/>
                        <a14:foregroundMark x1="93357" y1="35586" x2="93252" y2="35424"/>
                        <a14:foregroundMark x1="93948" y1="36494" x2="93733" y2="36163"/>
                        <a14:backgroundMark x1="45556" y1="7925" x2="39722" y2="17483"/>
                        <a14:backgroundMark x1="39861" y1="17249" x2="35278" y2="17716"/>
                        <a14:backgroundMark x1="39722" y1="11888" x2="17917" y2="28438"/>
                        <a14:backgroundMark x1="40417" y1="12821" x2="40417" y2="12587"/>
                        <a14:backgroundMark x1="46111" y1="11655" x2="45972" y2="11189"/>
                        <a14:backgroundMark x1="38194" y1="13054" x2="38611" y2="11888"/>
                        <a14:backgroundMark x1="45556" y1="7226" x2="46806" y2="6527"/>
                        <a14:backgroundMark x1="12222" y1="19580" x2="2917" y2="32168"/>
                        <a14:backgroundMark x1="2917" y1="32168" x2="1667" y2="52914"/>
                        <a14:backgroundMark x1="1667" y1="52914" x2="1528" y2="31935"/>
                        <a14:backgroundMark x1="1528" y1="31935" x2="417" y2="58042"/>
                        <a14:backgroundMark x1="1806" y1="51981" x2="9583" y2="69231"/>
                        <a14:backgroundMark x1="9583" y1="69231" x2="19444" y2="81818"/>
                        <a14:backgroundMark x1="19444" y1="81818" x2="34306" y2="90443"/>
                        <a14:backgroundMark x1="5139" y1="39627" x2="10694" y2="57576"/>
                        <a14:backgroundMark x1="10694" y1="57576" x2="22222" y2="69464"/>
                        <a14:backgroundMark x1="22222" y1="69464" x2="43194" y2="79720"/>
                        <a14:backgroundMark x1="18611" y1="72028" x2="44583" y2="83683"/>
                        <a14:backgroundMark x1="44583" y1="83683" x2="44583" y2="83916"/>
                        <a14:backgroundMark x1="26667" y1="86480" x2="36944" y2="88578"/>
                        <a14:backgroundMark x1="89306" y1="37529" x2="92778" y2="57343"/>
                        <a14:backgroundMark x1="92778" y1="57343" x2="87361" y2="61772"/>
                        <a14:backgroundMark x1="25139" y1="17949" x2="13472" y2="23310"/>
                        <a14:backgroundMark x1="13472" y1="23310" x2="6528" y2="33800"/>
                        <a14:backgroundMark x1="7639" y1="32168" x2="5833" y2="40793"/>
                        <a14:backgroundMark x1="33194" y1="7692" x2="20139" y2="11655"/>
                        <a14:backgroundMark x1="20139" y1="11655" x2="12083" y2="18182"/>
                        <a14:backgroundMark x1="45833" y1="7226" x2="50417" y2="13054"/>
                        <a14:backgroundMark x1="95139" y1="35431" x2="97917" y2="43357"/>
                        <a14:backgroundMark x1="92361" y1="33333" x2="93750" y2="34499"/>
                        <a14:backgroundMark x1="93333" y1="35664" x2="94028" y2="35198"/>
                        <a14:backgroundMark x1="90694" y1="38228" x2="92778" y2="40559"/>
                        <a14:backgroundMark x1="95972" y1="61538" x2="94583" y2="64103"/>
                        <a14:backgroundMark x1="89167" y1="64569" x2="90139" y2="65035"/>
                        <a14:backgroundMark x1="95556" y1="62471" x2="95139" y2="60839"/>
                      </a14:backgroundRemoval>
                    </a14:imgEffect>
                  </a14:imgLayer>
                </a14:imgProps>
              </a:ext>
              <a:ext uri="{28A0092B-C50C-407E-A947-70E740481C1C}">
                <a14:useLocalDpi xmlns:a14="http://schemas.microsoft.com/office/drawing/2010/main" val="0"/>
              </a:ext>
            </a:extLst>
          </a:blip>
          <a:srcRect/>
          <a:stretch>
            <a:fillRect/>
          </a:stretch>
        </p:blipFill>
        <p:spPr bwMode="auto">
          <a:xfrm>
            <a:off x="6409298" y="2071328"/>
            <a:ext cx="4367773" cy="2602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753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5DB1F1-E633-597F-DE3B-751B7462EFE0}"/>
              </a:ext>
            </a:extLst>
          </p:cNvPr>
          <p:cNvSpPr txBox="1"/>
          <p:nvPr/>
        </p:nvSpPr>
        <p:spPr>
          <a:xfrm>
            <a:off x="344546" y="153650"/>
            <a:ext cx="4866718" cy="769441"/>
          </a:xfrm>
          <a:prstGeom prst="rect">
            <a:avLst/>
          </a:prstGeom>
          <a:noFill/>
        </p:spPr>
        <p:txBody>
          <a:bodyPr wrap="none" rtlCol="0">
            <a:spAutoFit/>
          </a:bodyPr>
          <a:lstStyle/>
          <a:p>
            <a:pPr algn="ctr"/>
            <a:r>
              <a:rPr lang="en-US" sz="4400" b="1" dirty="0">
                <a:latin typeface="Aptos Narrow" panose="020B0004020202020204" pitchFamily="34" charset="0"/>
                <a:cs typeface="Arial" panose="020B0604020202020204" pitchFamily="34" charset="0"/>
              </a:rPr>
              <a:t>Algorithmic fairness</a:t>
            </a:r>
          </a:p>
        </p:txBody>
      </p:sp>
      <p:sp>
        <p:nvSpPr>
          <p:cNvPr id="5" name="TextBox 4">
            <a:extLst>
              <a:ext uri="{FF2B5EF4-FFF2-40B4-BE49-F238E27FC236}">
                <a16:creationId xmlns:a16="http://schemas.microsoft.com/office/drawing/2014/main" id="{DB0FD1F5-C56F-46A0-20E1-C0A86383F5EC}"/>
              </a:ext>
            </a:extLst>
          </p:cNvPr>
          <p:cNvSpPr txBox="1"/>
          <p:nvPr/>
        </p:nvSpPr>
        <p:spPr>
          <a:xfrm>
            <a:off x="479456" y="1191794"/>
            <a:ext cx="10873172" cy="4524315"/>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Four broad classes:</a:t>
            </a:r>
          </a:p>
          <a:p>
            <a:pPr marL="800100" lvl="1" indent="-342900">
              <a:buFont typeface="Arial" panose="020B0604020202020204" pitchFamily="34" charset="0"/>
              <a:buChar char="•"/>
            </a:pPr>
            <a:r>
              <a:rPr lang="en-US" sz="2400" b="1" dirty="0">
                <a:solidFill>
                  <a:srgbClr val="AF2021"/>
                </a:solidFill>
                <a:latin typeface="Arial" panose="020B0604020202020204" pitchFamily="34" charset="0"/>
                <a:cs typeface="Arial" panose="020B0604020202020204" pitchFamily="34" charset="0"/>
              </a:rPr>
              <a:t>Race/ethnicity: </a:t>
            </a:r>
            <a:r>
              <a:rPr lang="en-US" sz="2400" dirty="0">
                <a:latin typeface="Arial" panose="020B0604020202020204" pitchFamily="34" charset="0"/>
                <a:cs typeface="Arial" panose="020B0604020202020204" pitchFamily="34" charset="0"/>
              </a:rPr>
              <a:t>white/non-Hispanic versus non-white and/or Hispanic</a:t>
            </a:r>
          </a:p>
          <a:p>
            <a:pPr marL="800100" lvl="1" indent="-342900">
              <a:buFont typeface="Arial" panose="020B0604020202020204" pitchFamily="34" charset="0"/>
              <a:buChar char="•"/>
            </a:pPr>
            <a:r>
              <a:rPr lang="en-US" sz="2400" b="1" dirty="0">
                <a:solidFill>
                  <a:srgbClr val="AF2021"/>
                </a:solidFill>
                <a:latin typeface="Arial" panose="020B0604020202020204" pitchFamily="34" charset="0"/>
                <a:cs typeface="Arial" panose="020B0604020202020204" pitchFamily="34" charset="0"/>
              </a:rPr>
              <a:t>Age: </a:t>
            </a:r>
            <a:r>
              <a:rPr lang="en-US" sz="2400" dirty="0">
                <a:latin typeface="Arial" panose="020B0604020202020204" pitchFamily="34" charset="0"/>
                <a:cs typeface="Arial" panose="020B0604020202020204" pitchFamily="34" charset="0"/>
              </a:rPr>
              <a:t>younger than 55 versus equal to or older than 55</a:t>
            </a:r>
          </a:p>
          <a:p>
            <a:pPr marL="800100" lvl="1" indent="-342900">
              <a:buFont typeface="Arial" panose="020B0604020202020204" pitchFamily="34" charset="0"/>
              <a:buChar char="•"/>
            </a:pPr>
            <a:r>
              <a:rPr lang="en-US" sz="2400" b="1" dirty="0">
                <a:solidFill>
                  <a:srgbClr val="AF2021"/>
                </a:solidFill>
                <a:latin typeface="Arial" panose="020B0604020202020204" pitchFamily="34" charset="0"/>
                <a:cs typeface="Arial" panose="020B0604020202020204" pitchFamily="34" charset="0"/>
              </a:rPr>
              <a:t>Income: </a:t>
            </a:r>
            <a:r>
              <a:rPr lang="en-US" sz="2400" dirty="0">
                <a:latin typeface="Arial" panose="020B0604020202020204" pitchFamily="34" charset="0"/>
                <a:cs typeface="Arial" panose="020B0604020202020204" pitchFamily="34" charset="0"/>
              </a:rPr>
              <a:t>above or below the federal poverty line</a:t>
            </a:r>
          </a:p>
          <a:p>
            <a:pPr marL="800100" lvl="1" indent="-342900">
              <a:buFont typeface="Arial" panose="020B0604020202020204" pitchFamily="34" charset="0"/>
              <a:buChar char="•"/>
            </a:pPr>
            <a:r>
              <a:rPr lang="en-US" sz="2400" b="1" dirty="0">
                <a:solidFill>
                  <a:srgbClr val="AF2021"/>
                </a:solidFill>
                <a:latin typeface="Arial" panose="020B0604020202020204" pitchFamily="34" charset="0"/>
                <a:cs typeface="Arial" panose="020B0604020202020204" pitchFamily="34" charset="0"/>
              </a:rPr>
              <a:t>Sex at birth: </a:t>
            </a:r>
            <a:r>
              <a:rPr lang="en-US" sz="2400" dirty="0">
                <a:latin typeface="Arial" panose="020B0604020202020204" pitchFamily="34" charset="0"/>
                <a:cs typeface="Arial" panose="020B0604020202020204" pitchFamily="34" charset="0"/>
              </a:rPr>
              <a:t>male versus female</a:t>
            </a:r>
            <a:br>
              <a:rPr lang="en-US"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A Bayesian hierarchical generalized linear model used to</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estimate the posterior probability distributions and 95% Bayesian CIs</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for </a:t>
            </a:r>
            <a:r>
              <a:rPr lang="en-US" sz="2400" dirty="0" err="1">
                <a:latin typeface="Arial" panose="020B0604020202020204" pitchFamily="34" charset="0"/>
                <a:cs typeface="Arial" panose="020B0604020202020204" pitchFamily="34" charset="0"/>
              </a:rPr>
              <a:t>auROC</a:t>
            </a:r>
            <a:r>
              <a:rPr lang="en-US" sz="2400" dirty="0">
                <a:latin typeface="Arial" panose="020B0604020202020204" pitchFamily="34" charset="0"/>
                <a:cs typeface="Arial" panose="020B0604020202020204" pitchFamily="34" charset="0"/>
              </a:rPr>
              <a:t> across groups</a:t>
            </a:r>
            <a:br>
              <a:rPr lang="en-US"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Model contrasts used to identify the </a:t>
            </a:r>
            <a:r>
              <a:rPr lang="en-US" sz="2400" b="1" dirty="0">
                <a:solidFill>
                  <a:srgbClr val="AF2021"/>
                </a:solidFill>
                <a:latin typeface="Arial" panose="020B0604020202020204" pitchFamily="34" charset="0"/>
                <a:cs typeface="Arial" panose="020B0604020202020204" pitchFamily="34" charset="0"/>
              </a:rPr>
              <a:t>likelihood of differential performance </a:t>
            </a:r>
            <a:r>
              <a:rPr lang="en-US" sz="2400" dirty="0">
                <a:latin typeface="Arial" panose="020B0604020202020204" pitchFamily="34" charset="0"/>
                <a:cs typeface="Arial" panose="020B0604020202020204" pitchFamily="34" charset="0"/>
              </a:rPr>
              <a:t>of our model between subgroups within each class</a:t>
            </a:r>
          </a:p>
        </p:txBody>
      </p:sp>
    </p:spTree>
    <p:extLst>
      <p:ext uri="{BB962C8B-B14F-4D97-AF65-F5344CB8AC3E}">
        <p14:creationId xmlns:p14="http://schemas.microsoft.com/office/powerpoint/2010/main" val="164431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l="-4000" r="-4000"/>
          </a:stretch>
        </a:blipFill>
        <a:effectLst/>
      </p:bgPr>
    </p:bg>
    <p:spTree>
      <p:nvGrpSpPr>
        <p:cNvPr id="1" name="">
          <a:extLst>
            <a:ext uri="{FF2B5EF4-FFF2-40B4-BE49-F238E27FC236}">
              <a16:creationId xmlns:a16="http://schemas.microsoft.com/office/drawing/2014/main" id="{F27BA038-6AA2-264C-EC35-7989028BE917}"/>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3910ED70-EF70-2BB7-44E4-BA2BA52EA10B}"/>
              </a:ext>
            </a:extLst>
          </p:cNvPr>
          <p:cNvSpPr txBox="1"/>
          <p:nvPr/>
        </p:nvSpPr>
        <p:spPr>
          <a:xfrm>
            <a:off x="152718" y="1982450"/>
            <a:ext cx="3691973" cy="1446550"/>
          </a:xfrm>
          <a:prstGeom prst="rect">
            <a:avLst/>
          </a:prstGeom>
          <a:noFill/>
        </p:spPr>
        <p:txBody>
          <a:bodyPr wrap="none" rtlCol="0">
            <a:spAutoFit/>
          </a:bodyPr>
          <a:lstStyle/>
          <a:p>
            <a:pPr algn="ctr"/>
            <a:r>
              <a:rPr lang="en-US" sz="8800" b="1" dirty="0">
                <a:solidFill>
                  <a:srgbClr val="AF2021"/>
                </a:solidFill>
                <a:latin typeface="Aptos Narrow" panose="020B0004020202020204" pitchFamily="34" charset="0"/>
                <a:cs typeface="Arial" panose="020B0604020202020204" pitchFamily="34" charset="0"/>
              </a:rPr>
              <a:t>Results</a:t>
            </a:r>
          </a:p>
        </p:txBody>
      </p:sp>
      <p:sp>
        <p:nvSpPr>
          <p:cNvPr id="7" name="TextBox 6">
            <a:extLst>
              <a:ext uri="{FF2B5EF4-FFF2-40B4-BE49-F238E27FC236}">
                <a16:creationId xmlns:a16="http://schemas.microsoft.com/office/drawing/2014/main" id="{9C1633A6-9814-F35C-824E-A53BA75073E9}"/>
              </a:ext>
            </a:extLst>
          </p:cNvPr>
          <p:cNvSpPr txBox="1"/>
          <p:nvPr/>
        </p:nvSpPr>
        <p:spPr>
          <a:xfrm>
            <a:off x="152718" y="3168671"/>
            <a:ext cx="4098045" cy="830997"/>
          </a:xfrm>
          <a:prstGeom prst="rect">
            <a:avLst/>
          </a:prstGeom>
          <a:noFill/>
        </p:spPr>
        <p:txBody>
          <a:bodyPr wrap="none" rtlCol="0">
            <a:spAutoFit/>
          </a:bodyPr>
          <a:lstStyle/>
          <a:p>
            <a:pPr algn="ctr"/>
            <a:r>
              <a:rPr lang="en-US" sz="2400" dirty="0">
                <a:latin typeface="Aptos Narrow" panose="020B0004020202020204" pitchFamily="34" charset="0"/>
              </a:rPr>
              <a:t>Model performance, calibration,</a:t>
            </a:r>
            <a:br>
              <a:rPr lang="en-US" sz="2400" dirty="0">
                <a:latin typeface="Aptos Narrow" panose="020B0004020202020204" pitchFamily="34" charset="0"/>
              </a:rPr>
            </a:br>
            <a:r>
              <a:rPr lang="en-US" sz="2400" dirty="0">
                <a:latin typeface="Aptos Narrow" panose="020B0004020202020204" pitchFamily="34" charset="0"/>
              </a:rPr>
              <a:t>feature importance &amp; fairness</a:t>
            </a:r>
            <a:endParaRPr lang="en-US" dirty="0">
              <a:latin typeface="Aptos Narrow" panose="020B0004020202020204" pitchFamily="34" charset="0"/>
            </a:endParaRPr>
          </a:p>
        </p:txBody>
      </p:sp>
    </p:spTree>
    <p:extLst>
      <p:ext uri="{BB962C8B-B14F-4D97-AF65-F5344CB8AC3E}">
        <p14:creationId xmlns:p14="http://schemas.microsoft.com/office/powerpoint/2010/main" val="127596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00BCD-01AA-1180-4C97-899FB8C4B85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DAEF415-9A8B-3227-0DC1-AC2ECA59542A}"/>
              </a:ext>
            </a:extLst>
          </p:cNvPr>
          <p:cNvSpPr txBox="1"/>
          <p:nvPr/>
        </p:nvSpPr>
        <p:spPr>
          <a:xfrm>
            <a:off x="172790" y="192287"/>
            <a:ext cx="7179466" cy="769441"/>
          </a:xfrm>
          <a:prstGeom prst="rect">
            <a:avLst/>
          </a:prstGeom>
          <a:noFill/>
        </p:spPr>
        <p:txBody>
          <a:bodyPr wrap="none" rtlCol="0">
            <a:spAutoFit/>
          </a:bodyPr>
          <a:lstStyle/>
          <a:p>
            <a:pPr algn="ctr"/>
            <a:r>
              <a:rPr lang="en-US" sz="4400" b="1" dirty="0">
                <a:latin typeface="Aptos Narrow" panose="020B0004020202020204" pitchFamily="34" charset="0"/>
                <a:cs typeface="Arial" panose="020B0604020202020204" pitchFamily="34" charset="0"/>
              </a:rPr>
              <a:t>Side note on optimization bias</a:t>
            </a:r>
          </a:p>
        </p:txBody>
      </p:sp>
      <p:sp>
        <p:nvSpPr>
          <p:cNvPr id="7" name="TextBox 6">
            <a:extLst>
              <a:ext uri="{FF2B5EF4-FFF2-40B4-BE49-F238E27FC236}">
                <a16:creationId xmlns:a16="http://schemas.microsoft.com/office/drawing/2014/main" id="{35DE0B10-DC5B-98E3-A76E-B2168B6D6F01}"/>
              </a:ext>
            </a:extLst>
          </p:cNvPr>
          <p:cNvSpPr txBox="1"/>
          <p:nvPr/>
        </p:nvSpPr>
        <p:spPr>
          <a:xfrm>
            <a:off x="7707999" y="2245536"/>
            <a:ext cx="1722548" cy="584775"/>
          </a:xfrm>
          <a:prstGeom prst="rect">
            <a:avLst/>
          </a:prstGeom>
          <a:noFill/>
        </p:spPr>
        <p:txBody>
          <a:bodyPr wrap="square">
            <a:spAutoFit/>
          </a:bodyPr>
          <a:lstStyle/>
          <a:p>
            <a:pPr algn="ctr"/>
            <a:r>
              <a:rPr lang="en-US" sz="3200" b="1" dirty="0">
                <a:latin typeface="Aptos" panose="020B0004020202020204" pitchFamily="34" charset="0"/>
                <a:cs typeface="Arial" panose="020B0604020202020204" pitchFamily="34" charset="0"/>
              </a:rPr>
              <a:t>Training</a:t>
            </a:r>
            <a:endParaRPr lang="en-US" sz="3200" b="1" dirty="0">
              <a:latin typeface="Aptos" panose="020B0004020202020204" pitchFamily="34" charset="0"/>
            </a:endParaRPr>
          </a:p>
        </p:txBody>
      </p:sp>
      <p:sp>
        <p:nvSpPr>
          <p:cNvPr id="8" name="TextBox 7">
            <a:extLst>
              <a:ext uri="{FF2B5EF4-FFF2-40B4-BE49-F238E27FC236}">
                <a16:creationId xmlns:a16="http://schemas.microsoft.com/office/drawing/2014/main" id="{3DCE7350-E953-7003-BF7E-6E89F2E8A69F}"/>
              </a:ext>
            </a:extLst>
          </p:cNvPr>
          <p:cNvSpPr txBox="1"/>
          <p:nvPr/>
        </p:nvSpPr>
        <p:spPr>
          <a:xfrm>
            <a:off x="9639923" y="3137379"/>
            <a:ext cx="2115346" cy="584775"/>
          </a:xfrm>
          <a:prstGeom prst="rect">
            <a:avLst/>
          </a:prstGeom>
          <a:noFill/>
        </p:spPr>
        <p:txBody>
          <a:bodyPr wrap="square">
            <a:spAutoFit/>
          </a:bodyPr>
          <a:lstStyle/>
          <a:p>
            <a:pPr algn="ctr"/>
            <a:r>
              <a:rPr lang="en-US" sz="3200" b="1" dirty="0">
                <a:latin typeface="Aptos" panose="020B0004020202020204" pitchFamily="34" charset="0"/>
                <a:cs typeface="Arial" panose="020B0604020202020204" pitchFamily="34" charset="0"/>
              </a:rPr>
              <a:t>Validation</a:t>
            </a:r>
            <a:endParaRPr lang="en-US" sz="3200" b="1" dirty="0">
              <a:latin typeface="Aptos" panose="020B0004020202020204" pitchFamily="34" charset="0"/>
            </a:endParaRPr>
          </a:p>
        </p:txBody>
      </p:sp>
      <p:sp>
        <p:nvSpPr>
          <p:cNvPr id="9" name="TextBox 8">
            <a:extLst>
              <a:ext uri="{FF2B5EF4-FFF2-40B4-BE49-F238E27FC236}">
                <a16:creationId xmlns:a16="http://schemas.microsoft.com/office/drawing/2014/main" id="{E9DEE099-3F08-71C5-ED72-8288EFF32590}"/>
              </a:ext>
            </a:extLst>
          </p:cNvPr>
          <p:cNvSpPr txBox="1"/>
          <p:nvPr/>
        </p:nvSpPr>
        <p:spPr>
          <a:xfrm>
            <a:off x="7608522" y="4014541"/>
            <a:ext cx="1921502" cy="584775"/>
          </a:xfrm>
          <a:prstGeom prst="rect">
            <a:avLst/>
          </a:prstGeom>
          <a:noFill/>
        </p:spPr>
        <p:txBody>
          <a:bodyPr wrap="square">
            <a:spAutoFit/>
          </a:bodyPr>
          <a:lstStyle/>
          <a:p>
            <a:pPr algn="ctr"/>
            <a:r>
              <a:rPr lang="en-US" sz="3200" b="1" dirty="0">
                <a:latin typeface="Aptos" panose="020B0004020202020204" pitchFamily="34" charset="0"/>
                <a:cs typeface="Arial" panose="020B0604020202020204" pitchFamily="34" charset="0"/>
              </a:rPr>
              <a:t>Testing</a:t>
            </a:r>
            <a:endParaRPr lang="en-US" sz="3200" b="1" dirty="0">
              <a:latin typeface="Aptos" panose="020B0004020202020204" pitchFamily="34" charset="0"/>
            </a:endParaRPr>
          </a:p>
        </p:txBody>
      </p:sp>
      <p:pic>
        <p:nvPicPr>
          <p:cNvPr id="10" name="Picture 9">
            <a:extLst>
              <a:ext uri="{FF2B5EF4-FFF2-40B4-BE49-F238E27FC236}">
                <a16:creationId xmlns:a16="http://schemas.microsoft.com/office/drawing/2014/main" id="{9F1C6BFC-3535-42D0-5A12-535927BC0415}"/>
              </a:ext>
            </a:extLst>
          </p:cNvPr>
          <p:cNvPicPr>
            <a:picLocks noChangeAspect="1"/>
          </p:cNvPicPr>
          <p:nvPr/>
        </p:nvPicPr>
        <p:blipFill>
          <a:blip r:embed="rId3"/>
          <a:srcRect l="-1916"/>
          <a:stretch/>
        </p:blipFill>
        <p:spPr>
          <a:xfrm>
            <a:off x="7315200" y="2830311"/>
            <a:ext cx="2115347" cy="891843"/>
          </a:xfrm>
          <a:prstGeom prst="rect">
            <a:avLst/>
          </a:prstGeom>
        </p:spPr>
      </p:pic>
      <p:sp>
        <p:nvSpPr>
          <p:cNvPr id="13" name="TextBox 12">
            <a:extLst>
              <a:ext uri="{FF2B5EF4-FFF2-40B4-BE49-F238E27FC236}">
                <a16:creationId xmlns:a16="http://schemas.microsoft.com/office/drawing/2014/main" id="{182328C6-6B96-8100-B564-30589E2F6F29}"/>
              </a:ext>
            </a:extLst>
          </p:cNvPr>
          <p:cNvSpPr txBox="1"/>
          <p:nvPr/>
        </p:nvSpPr>
        <p:spPr>
          <a:xfrm>
            <a:off x="477471" y="1432327"/>
            <a:ext cx="4582991" cy="4968473"/>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Will be presenting data from </a:t>
            </a:r>
            <a:r>
              <a:rPr lang="en-US" sz="2400" b="1" dirty="0">
                <a:solidFill>
                  <a:srgbClr val="AF2021"/>
                </a:solidFill>
                <a:latin typeface="Arial" panose="020B0604020202020204" pitchFamily="34" charset="0"/>
                <a:cs typeface="Arial" panose="020B0604020202020204" pitchFamily="34" charset="0"/>
              </a:rPr>
              <a:t>300 validation sets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Model development still in progress</a:t>
            </a: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Not appropriate to examine test performance at this stage</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Might still be seeing some </a:t>
            </a:r>
            <a:r>
              <a:rPr lang="en-US" sz="2400" b="1" dirty="0">
                <a:solidFill>
                  <a:srgbClr val="AF2021"/>
                </a:solidFill>
                <a:latin typeface="Arial" panose="020B0604020202020204" pitchFamily="34" charset="0"/>
                <a:cs typeface="Arial" panose="020B0604020202020204" pitchFamily="34" charset="0"/>
              </a:rPr>
              <a:t>optimization bias</a:t>
            </a:r>
            <a:r>
              <a:rPr lang="en-US" sz="2400" dirty="0">
                <a:latin typeface="Arial" panose="020B0604020202020204" pitchFamily="34" charset="0"/>
                <a:cs typeface="Arial" panose="020B0604020202020204" pitchFamily="34" charset="0"/>
              </a:rPr>
              <a:t> in these results</a:t>
            </a: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Offset through use of</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10 x 30 nested cross-validation?</a:t>
            </a:r>
          </a:p>
        </p:txBody>
      </p:sp>
      <p:pic>
        <p:nvPicPr>
          <p:cNvPr id="15" name="Picture 14">
            <a:extLst>
              <a:ext uri="{FF2B5EF4-FFF2-40B4-BE49-F238E27FC236}">
                <a16:creationId xmlns:a16="http://schemas.microsoft.com/office/drawing/2014/main" id="{DB882B73-9C73-57D8-C8B6-03DE82526F8B}"/>
              </a:ext>
            </a:extLst>
          </p:cNvPr>
          <p:cNvPicPr>
            <a:picLocks noChangeAspect="1"/>
          </p:cNvPicPr>
          <p:nvPr/>
        </p:nvPicPr>
        <p:blipFill>
          <a:blip r:embed="rId3"/>
          <a:srcRect l="-1916"/>
          <a:stretch/>
        </p:blipFill>
        <p:spPr>
          <a:xfrm flipH="1">
            <a:off x="9639923" y="3771192"/>
            <a:ext cx="2115347" cy="891843"/>
          </a:xfrm>
          <a:prstGeom prst="rect">
            <a:avLst/>
          </a:prstGeom>
        </p:spPr>
      </p:pic>
      <p:cxnSp>
        <p:nvCxnSpPr>
          <p:cNvPr id="16" name="Straight Connector 15">
            <a:extLst>
              <a:ext uri="{FF2B5EF4-FFF2-40B4-BE49-F238E27FC236}">
                <a16:creationId xmlns:a16="http://schemas.microsoft.com/office/drawing/2014/main" id="{8EF2D769-304A-72D2-4A7F-71E20B557363}"/>
              </a:ext>
            </a:extLst>
          </p:cNvPr>
          <p:cNvCxnSpPr>
            <a:cxnSpLocks/>
          </p:cNvCxnSpPr>
          <p:nvPr/>
        </p:nvCxnSpPr>
        <p:spPr>
          <a:xfrm>
            <a:off x="6528620" y="2517412"/>
            <a:ext cx="0" cy="1843549"/>
          </a:xfrm>
          <a:prstGeom prst="line">
            <a:avLst/>
          </a:prstGeom>
          <a:ln>
            <a:solidFill>
              <a:srgbClr val="AF202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1079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0AD23B-FB0F-5864-7694-26274CF58AC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9233D7B-AFEC-2257-623D-D1C03DD7ECE2}"/>
              </a:ext>
            </a:extLst>
          </p:cNvPr>
          <p:cNvSpPr txBox="1"/>
          <p:nvPr/>
        </p:nvSpPr>
        <p:spPr>
          <a:xfrm>
            <a:off x="82636" y="209407"/>
            <a:ext cx="4749185" cy="769441"/>
          </a:xfrm>
          <a:prstGeom prst="rect">
            <a:avLst/>
          </a:prstGeom>
          <a:noFill/>
        </p:spPr>
        <p:txBody>
          <a:bodyPr wrap="none" rtlCol="0">
            <a:spAutoFit/>
          </a:bodyPr>
          <a:lstStyle/>
          <a:p>
            <a:pPr algn="ctr"/>
            <a:r>
              <a:rPr lang="en-US" sz="4400" b="1" dirty="0">
                <a:latin typeface="Aptos Narrow" panose="020B0004020202020204" pitchFamily="34" charset="0"/>
                <a:cs typeface="Arial" panose="020B0604020202020204" pitchFamily="34" charset="0"/>
              </a:rPr>
              <a:t>Model Performance</a:t>
            </a:r>
          </a:p>
        </p:txBody>
      </p:sp>
      <p:pic>
        <p:nvPicPr>
          <p:cNvPr id="3" name="Picture 2">
            <a:extLst>
              <a:ext uri="{FF2B5EF4-FFF2-40B4-BE49-F238E27FC236}">
                <a16:creationId xmlns:a16="http://schemas.microsoft.com/office/drawing/2014/main" id="{E18EBAD3-E73D-B75F-3CC0-D25B20A47A75}"/>
              </a:ext>
            </a:extLst>
          </p:cNvPr>
          <p:cNvPicPr>
            <a:picLocks noChangeAspect="1"/>
          </p:cNvPicPr>
          <p:nvPr/>
        </p:nvPicPr>
        <p:blipFill>
          <a:blip r:embed="rId3"/>
          <a:stretch>
            <a:fillRect/>
          </a:stretch>
        </p:blipFill>
        <p:spPr>
          <a:xfrm>
            <a:off x="7137043" y="110418"/>
            <a:ext cx="4647126" cy="3717701"/>
          </a:xfrm>
          <a:prstGeom prst="rect">
            <a:avLst/>
          </a:prstGeom>
        </p:spPr>
      </p:pic>
      <p:pic>
        <p:nvPicPr>
          <p:cNvPr id="4" name="Picture 3">
            <a:extLst>
              <a:ext uri="{FF2B5EF4-FFF2-40B4-BE49-F238E27FC236}">
                <a16:creationId xmlns:a16="http://schemas.microsoft.com/office/drawing/2014/main" id="{7418DC09-37F2-7501-8699-B1B12EE1EE46}"/>
              </a:ext>
            </a:extLst>
          </p:cNvPr>
          <p:cNvPicPr>
            <a:picLocks noChangeAspect="1"/>
          </p:cNvPicPr>
          <p:nvPr/>
        </p:nvPicPr>
        <p:blipFill>
          <a:blip r:embed="rId4"/>
          <a:stretch>
            <a:fillRect/>
          </a:stretch>
        </p:blipFill>
        <p:spPr>
          <a:xfrm>
            <a:off x="7124164" y="3843396"/>
            <a:ext cx="4840310" cy="2904186"/>
          </a:xfrm>
          <a:prstGeom prst="rect">
            <a:avLst/>
          </a:prstGeom>
        </p:spPr>
      </p:pic>
      <p:sp>
        <p:nvSpPr>
          <p:cNvPr id="5" name="TextBox 4">
            <a:extLst>
              <a:ext uri="{FF2B5EF4-FFF2-40B4-BE49-F238E27FC236}">
                <a16:creationId xmlns:a16="http://schemas.microsoft.com/office/drawing/2014/main" id="{1EB51B60-5632-817E-15A2-2E0A300A1173}"/>
              </a:ext>
            </a:extLst>
          </p:cNvPr>
          <p:cNvSpPr txBox="1"/>
          <p:nvPr/>
        </p:nvSpPr>
        <p:spPr>
          <a:xfrm>
            <a:off x="54326" y="1276770"/>
            <a:ext cx="6158362" cy="138499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Median </a:t>
            </a:r>
            <a:r>
              <a:rPr lang="en-US" sz="2400" dirty="0" err="1">
                <a:latin typeface="Arial" panose="020B0604020202020204" pitchFamily="34" charset="0"/>
                <a:cs typeface="Arial" panose="020B0604020202020204" pitchFamily="34" charset="0"/>
              </a:rPr>
              <a:t>auROC</a:t>
            </a:r>
            <a:r>
              <a:rPr lang="en-US" sz="2400" dirty="0">
                <a:latin typeface="Arial" panose="020B0604020202020204" pitchFamily="34" charset="0"/>
                <a:cs typeface="Arial" panose="020B0604020202020204" pitchFamily="34" charset="0"/>
              </a:rPr>
              <a:t> across all validation sets:</a:t>
            </a:r>
          </a:p>
          <a:p>
            <a:pPr algn="ctr"/>
            <a:r>
              <a:rPr lang="en-US" sz="3600" b="1" dirty="0">
                <a:solidFill>
                  <a:srgbClr val="AF2021"/>
                </a:solidFill>
                <a:latin typeface="Arial" panose="020B0604020202020204" pitchFamily="34" charset="0"/>
                <a:cs typeface="Arial" panose="020B0604020202020204" pitchFamily="34" charset="0"/>
              </a:rPr>
              <a:t>.71</a:t>
            </a:r>
            <a:endParaRPr lang="en-US" sz="2400" b="1" dirty="0">
              <a:latin typeface="Arial" panose="020B0604020202020204" pitchFamily="34" charset="0"/>
              <a:cs typeface="Arial" panose="020B0604020202020204" pitchFamily="34" charset="0"/>
            </a:endParaRPr>
          </a:p>
          <a:p>
            <a:pPr algn="ctr"/>
            <a:r>
              <a:rPr lang="en-US" sz="2400" i="1" dirty="0">
                <a:latin typeface="Arial" panose="020B0604020202020204" pitchFamily="34" charset="0"/>
                <a:cs typeface="Arial" panose="020B0604020202020204" pitchFamily="34" charset="0"/>
              </a:rPr>
              <a:t>95% CI [0.70-0.73]</a:t>
            </a:r>
            <a:endParaRPr lang="en-US" sz="2400"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06AB373F-608A-5048-6AA0-7EBD0764BB30}"/>
              </a:ext>
            </a:extLst>
          </p:cNvPr>
          <p:cNvSpPr txBox="1"/>
          <p:nvPr/>
        </p:nvSpPr>
        <p:spPr>
          <a:xfrm>
            <a:off x="242160" y="3244334"/>
            <a:ext cx="6097978" cy="1938992"/>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&gt; .95 probability that model performance is better than chance based on posterior probability distribution</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“Acceptable” level of performance</a:t>
            </a:r>
          </a:p>
          <a:p>
            <a:pPr marL="800100" lvl="1" indent="-342900">
              <a:buFont typeface="Arial" panose="020B0604020202020204" pitchFamily="34" charset="0"/>
              <a:buChar char="•"/>
            </a:pPr>
            <a:r>
              <a:rPr lang="en-US" sz="2400" dirty="0" err="1">
                <a:latin typeface="Arial" panose="020B0604020202020204" pitchFamily="34" charset="0"/>
                <a:cs typeface="Arial" panose="020B0604020202020204" pitchFamily="34" charset="0"/>
              </a:rPr>
              <a:t>auROC</a:t>
            </a:r>
            <a:r>
              <a:rPr lang="en-US" sz="2400" dirty="0">
                <a:latin typeface="Arial" panose="020B0604020202020204" pitchFamily="34" charset="0"/>
                <a:cs typeface="Arial" panose="020B0604020202020204" pitchFamily="34" charset="0"/>
              </a:rPr>
              <a:t> between .7 and .8</a:t>
            </a:r>
          </a:p>
        </p:txBody>
      </p:sp>
    </p:spTree>
    <p:extLst>
      <p:ext uri="{BB962C8B-B14F-4D97-AF65-F5344CB8AC3E}">
        <p14:creationId xmlns:p14="http://schemas.microsoft.com/office/powerpoint/2010/main" val="2267332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03DEE-3995-11D2-31EE-019A824975A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CDAA773D-0EE6-1824-134D-A9B36932DFED}"/>
              </a:ext>
            </a:extLst>
          </p:cNvPr>
          <p:cNvPicPr>
            <a:picLocks noChangeAspect="1"/>
          </p:cNvPicPr>
          <p:nvPr/>
        </p:nvPicPr>
        <p:blipFill>
          <a:blip r:embed="rId3"/>
          <a:srcRect t="7649" b="11186"/>
          <a:stretch/>
        </p:blipFill>
        <p:spPr>
          <a:xfrm>
            <a:off x="2991486" y="871499"/>
            <a:ext cx="7375667" cy="5986501"/>
          </a:xfrm>
          <a:prstGeom prst="rect">
            <a:avLst/>
          </a:prstGeom>
        </p:spPr>
      </p:pic>
      <p:cxnSp>
        <p:nvCxnSpPr>
          <p:cNvPr id="8" name="Straight Connector 7">
            <a:extLst>
              <a:ext uri="{FF2B5EF4-FFF2-40B4-BE49-F238E27FC236}">
                <a16:creationId xmlns:a16="http://schemas.microsoft.com/office/drawing/2014/main" id="{5B9DB62E-597A-0881-FE35-7D4D2B824BBE}"/>
              </a:ext>
            </a:extLst>
          </p:cNvPr>
          <p:cNvCxnSpPr>
            <a:cxnSpLocks/>
          </p:cNvCxnSpPr>
          <p:nvPr/>
        </p:nvCxnSpPr>
        <p:spPr>
          <a:xfrm flipV="1">
            <a:off x="4305097" y="1389413"/>
            <a:ext cx="0" cy="4523988"/>
          </a:xfrm>
          <a:prstGeom prst="line">
            <a:avLst/>
          </a:prstGeom>
          <a:ln w="57150">
            <a:solidFill>
              <a:srgbClr val="AF2021"/>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A310CA50-DF9A-D3A3-474A-5379BBBF4BE7}"/>
              </a:ext>
            </a:extLst>
          </p:cNvPr>
          <p:cNvCxnSpPr>
            <a:cxnSpLocks/>
          </p:cNvCxnSpPr>
          <p:nvPr/>
        </p:nvCxnSpPr>
        <p:spPr>
          <a:xfrm flipH="1">
            <a:off x="4281347" y="1389413"/>
            <a:ext cx="4542019" cy="4111"/>
          </a:xfrm>
          <a:prstGeom prst="line">
            <a:avLst/>
          </a:prstGeom>
          <a:ln w="57150">
            <a:solidFill>
              <a:srgbClr val="AF2021"/>
            </a:solidFill>
            <a:prstDash val="sysDash"/>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085308E7-DA24-71A0-7B4C-C3F5E8DF5826}"/>
              </a:ext>
            </a:extLst>
          </p:cNvPr>
          <p:cNvSpPr txBox="1"/>
          <p:nvPr/>
        </p:nvSpPr>
        <p:spPr>
          <a:xfrm>
            <a:off x="82636" y="209407"/>
            <a:ext cx="4749185" cy="769441"/>
          </a:xfrm>
          <a:prstGeom prst="rect">
            <a:avLst/>
          </a:prstGeom>
          <a:noFill/>
        </p:spPr>
        <p:txBody>
          <a:bodyPr wrap="none" rtlCol="0">
            <a:spAutoFit/>
          </a:bodyPr>
          <a:lstStyle/>
          <a:p>
            <a:pPr algn="ctr"/>
            <a:r>
              <a:rPr lang="en-US" sz="4400" b="1" dirty="0">
                <a:latin typeface="Aptos Narrow" panose="020B0004020202020204" pitchFamily="34" charset="0"/>
                <a:cs typeface="Arial" panose="020B0604020202020204" pitchFamily="34" charset="0"/>
              </a:rPr>
              <a:t>Model Performance</a:t>
            </a:r>
          </a:p>
        </p:txBody>
      </p:sp>
    </p:spTree>
    <p:extLst>
      <p:ext uri="{BB962C8B-B14F-4D97-AF65-F5344CB8AC3E}">
        <p14:creationId xmlns:p14="http://schemas.microsoft.com/office/powerpoint/2010/main" val="42318653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2F665-3D5F-F350-CB8D-B43111B66B1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7829AE41-5A8E-E84C-4C7D-F52EF7796421}"/>
              </a:ext>
            </a:extLst>
          </p:cNvPr>
          <p:cNvPicPr>
            <a:picLocks noChangeAspect="1"/>
          </p:cNvPicPr>
          <p:nvPr/>
        </p:nvPicPr>
        <p:blipFill>
          <a:blip r:embed="rId3"/>
          <a:stretch>
            <a:fillRect/>
          </a:stretch>
        </p:blipFill>
        <p:spPr>
          <a:xfrm>
            <a:off x="1674282" y="978848"/>
            <a:ext cx="8843436" cy="5895625"/>
          </a:xfrm>
          <a:prstGeom prst="rect">
            <a:avLst/>
          </a:prstGeom>
        </p:spPr>
      </p:pic>
      <p:sp>
        <p:nvSpPr>
          <p:cNvPr id="7" name="TextBox 6">
            <a:extLst>
              <a:ext uri="{FF2B5EF4-FFF2-40B4-BE49-F238E27FC236}">
                <a16:creationId xmlns:a16="http://schemas.microsoft.com/office/drawing/2014/main" id="{F40FF682-4A68-9167-E7F9-E5F263FDCA2F}"/>
              </a:ext>
            </a:extLst>
          </p:cNvPr>
          <p:cNvSpPr txBox="1"/>
          <p:nvPr/>
        </p:nvSpPr>
        <p:spPr>
          <a:xfrm>
            <a:off x="291799" y="209407"/>
            <a:ext cx="4330866" cy="769441"/>
          </a:xfrm>
          <a:prstGeom prst="rect">
            <a:avLst/>
          </a:prstGeom>
          <a:noFill/>
        </p:spPr>
        <p:txBody>
          <a:bodyPr wrap="none" rtlCol="0">
            <a:spAutoFit/>
          </a:bodyPr>
          <a:lstStyle/>
          <a:p>
            <a:pPr algn="ctr"/>
            <a:r>
              <a:rPr lang="en-US" sz="4400" b="1" dirty="0">
                <a:latin typeface="Aptos Narrow" panose="020B0004020202020204" pitchFamily="34" charset="0"/>
                <a:cs typeface="Arial" panose="020B0604020202020204" pitchFamily="34" charset="0"/>
              </a:rPr>
              <a:t>Model Calibration</a:t>
            </a:r>
          </a:p>
        </p:txBody>
      </p:sp>
    </p:spTree>
    <p:extLst>
      <p:ext uri="{BB962C8B-B14F-4D97-AF65-F5344CB8AC3E}">
        <p14:creationId xmlns:p14="http://schemas.microsoft.com/office/powerpoint/2010/main" val="1834159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AA094-F82A-14A3-3C2F-F8B8F31A30C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735B504-B904-0665-8C9F-A7FD76B3160E}"/>
              </a:ext>
            </a:extLst>
          </p:cNvPr>
          <p:cNvSpPr txBox="1"/>
          <p:nvPr/>
        </p:nvSpPr>
        <p:spPr>
          <a:xfrm>
            <a:off x="273189" y="222286"/>
            <a:ext cx="4776051" cy="769441"/>
          </a:xfrm>
          <a:prstGeom prst="rect">
            <a:avLst/>
          </a:prstGeom>
          <a:noFill/>
        </p:spPr>
        <p:txBody>
          <a:bodyPr wrap="none" rtlCol="0">
            <a:spAutoFit/>
          </a:bodyPr>
          <a:lstStyle/>
          <a:p>
            <a:pPr algn="ctr"/>
            <a:r>
              <a:rPr lang="en-US" sz="4400" b="1" dirty="0">
                <a:latin typeface="Aptos Narrow" panose="020B0004020202020204" pitchFamily="34" charset="0"/>
                <a:cs typeface="Arial" panose="020B0604020202020204" pitchFamily="34" charset="0"/>
              </a:rPr>
              <a:t>Feature Importance</a:t>
            </a:r>
          </a:p>
        </p:txBody>
      </p:sp>
      <p:pic>
        <p:nvPicPr>
          <p:cNvPr id="3" name="Picture 2">
            <a:extLst>
              <a:ext uri="{FF2B5EF4-FFF2-40B4-BE49-F238E27FC236}">
                <a16:creationId xmlns:a16="http://schemas.microsoft.com/office/drawing/2014/main" id="{5A7BB79F-1B8A-111B-6654-3F8EA4E2771B}"/>
              </a:ext>
            </a:extLst>
          </p:cNvPr>
          <p:cNvPicPr>
            <a:picLocks noChangeAspect="1"/>
          </p:cNvPicPr>
          <p:nvPr/>
        </p:nvPicPr>
        <p:blipFill>
          <a:blip r:embed="rId3"/>
          <a:stretch>
            <a:fillRect/>
          </a:stretch>
        </p:blipFill>
        <p:spPr>
          <a:xfrm>
            <a:off x="5060811" y="0"/>
            <a:ext cx="6858000" cy="6858000"/>
          </a:xfrm>
          <a:prstGeom prst="rect">
            <a:avLst/>
          </a:prstGeom>
        </p:spPr>
      </p:pic>
      <p:sp>
        <p:nvSpPr>
          <p:cNvPr id="5" name="TextBox 4">
            <a:extLst>
              <a:ext uri="{FF2B5EF4-FFF2-40B4-BE49-F238E27FC236}">
                <a16:creationId xmlns:a16="http://schemas.microsoft.com/office/drawing/2014/main" id="{99AEC5BD-18DA-0D4C-136E-3AB4F5986D1B}"/>
              </a:ext>
            </a:extLst>
          </p:cNvPr>
          <p:cNvSpPr txBox="1"/>
          <p:nvPr/>
        </p:nvSpPr>
        <p:spPr>
          <a:xfrm>
            <a:off x="417583" y="1166842"/>
            <a:ext cx="4631657" cy="4154984"/>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Global feature importance revealed three highly contributing features to model performance:</a:t>
            </a: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Time spent at</a:t>
            </a:r>
            <a:br>
              <a:rPr lang="en-US" sz="2400" dirty="0">
                <a:latin typeface="Arial" panose="020B0604020202020204" pitchFamily="34" charset="0"/>
                <a:cs typeface="Arial" panose="020B0604020202020204" pitchFamily="34" charset="0"/>
              </a:rPr>
            </a:br>
            <a:r>
              <a:rPr lang="en-US" sz="2400" b="1" dirty="0">
                <a:solidFill>
                  <a:srgbClr val="AF2021"/>
                </a:solidFill>
                <a:latin typeface="Arial" panose="020B0604020202020204" pitchFamily="34" charset="0"/>
                <a:cs typeface="Arial" panose="020B0604020202020204" pitchFamily="34" charset="0"/>
              </a:rPr>
              <a:t>risky locations</a:t>
            </a: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Time spent at different </a:t>
            </a:r>
            <a:r>
              <a:rPr lang="en-US" sz="2400" b="1" dirty="0">
                <a:solidFill>
                  <a:srgbClr val="AF2021"/>
                </a:solidFill>
                <a:latin typeface="Arial" panose="020B0604020202020204" pitchFamily="34" charset="0"/>
                <a:cs typeface="Arial" panose="020B0604020202020204" pitchFamily="34" charset="0"/>
              </a:rPr>
              <a:t>types of locations</a:t>
            </a: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Time spent at locations with varying levels of </a:t>
            </a:r>
            <a:r>
              <a:rPr lang="en-US" sz="2400" b="1" dirty="0">
                <a:solidFill>
                  <a:srgbClr val="AF2021"/>
                </a:solidFill>
                <a:latin typeface="Arial" panose="020B0604020202020204" pitchFamily="34" charset="0"/>
                <a:cs typeface="Arial" panose="020B0604020202020204" pitchFamily="34" charset="0"/>
              </a:rPr>
              <a:t>alcohol availability</a:t>
            </a:r>
          </a:p>
        </p:txBody>
      </p:sp>
    </p:spTree>
    <p:extLst>
      <p:ext uri="{BB962C8B-B14F-4D97-AF65-F5344CB8AC3E}">
        <p14:creationId xmlns:p14="http://schemas.microsoft.com/office/powerpoint/2010/main" val="237809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83B33-D1B5-1172-8ACB-2DCF850368D4}"/>
            </a:ext>
          </a:extLst>
        </p:cNvPr>
        <p:cNvGrpSpPr/>
        <p:nvPr/>
      </p:nvGrpSpPr>
      <p:grpSpPr>
        <a:xfrm>
          <a:off x="0" y="0"/>
          <a:ext cx="0" cy="0"/>
          <a:chOff x="0" y="0"/>
          <a:chExt cx="0" cy="0"/>
        </a:xfrm>
      </p:grpSpPr>
      <p:sp>
        <p:nvSpPr>
          <p:cNvPr id="17" name="TextBox 16">
            <a:extLst>
              <a:ext uri="{FF2B5EF4-FFF2-40B4-BE49-F238E27FC236}">
                <a16:creationId xmlns:a16="http://schemas.microsoft.com/office/drawing/2014/main" id="{82D9E96C-D5AD-2793-D288-ABB267BAAAD4}"/>
              </a:ext>
            </a:extLst>
          </p:cNvPr>
          <p:cNvSpPr txBox="1"/>
          <p:nvPr/>
        </p:nvSpPr>
        <p:spPr>
          <a:xfrm>
            <a:off x="178584" y="222286"/>
            <a:ext cx="4965270" cy="769441"/>
          </a:xfrm>
          <a:prstGeom prst="rect">
            <a:avLst/>
          </a:prstGeom>
          <a:noFill/>
        </p:spPr>
        <p:txBody>
          <a:bodyPr wrap="none" rtlCol="0">
            <a:spAutoFit/>
          </a:bodyPr>
          <a:lstStyle/>
          <a:p>
            <a:pPr algn="ctr"/>
            <a:r>
              <a:rPr lang="en-US" sz="4400" b="1" dirty="0">
                <a:latin typeface="Aptos Narrow" panose="020B0004020202020204" pitchFamily="34" charset="0"/>
                <a:cs typeface="Arial" panose="020B0604020202020204" pitchFamily="34" charset="0"/>
              </a:rPr>
              <a:t>Algorithmic Fairness</a:t>
            </a:r>
          </a:p>
        </p:txBody>
      </p:sp>
      <p:pic>
        <p:nvPicPr>
          <p:cNvPr id="2" name="Picture 1">
            <a:extLst>
              <a:ext uri="{FF2B5EF4-FFF2-40B4-BE49-F238E27FC236}">
                <a16:creationId xmlns:a16="http://schemas.microsoft.com/office/drawing/2014/main" id="{80C3C6C8-5EA4-769E-8057-458937220C68}"/>
              </a:ext>
            </a:extLst>
          </p:cNvPr>
          <p:cNvPicPr>
            <a:picLocks noChangeAspect="1"/>
          </p:cNvPicPr>
          <p:nvPr/>
        </p:nvPicPr>
        <p:blipFill>
          <a:blip r:embed="rId3"/>
          <a:stretch>
            <a:fillRect/>
          </a:stretch>
        </p:blipFill>
        <p:spPr>
          <a:xfrm>
            <a:off x="3847563" y="1072756"/>
            <a:ext cx="8344437" cy="5562958"/>
          </a:xfrm>
          <a:prstGeom prst="rect">
            <a:avLst/>
          </a:prstGeom>
        </p:spPr>
      </p:pic>
      <p:sp>
        <p:nvSpPr>
          <p:cNvPr id="5" name="TextBox 4">
            <a:extLst>
              <a:ext uri="{FF2B5EF4-FFF2-40B4-BE49-F238E27FC236}">
                <a16:creationId xmlns:a16="http://schemas.microsoft.com/office/drawing/2014/main" id="{8AD2464F-DB23-B7FE-8C71-B47DADBB5378}"/>
              </a:ext>
            </a:extLst>
          </p:cNvPr>
          <p:cNvSpPr txBox="1"/>
          <p:nvPr/>
        </p:nvSpPr>
        <p:spPr>
          <a:xfrm>
            <a:off x="178584" y="1166577"/>
            <a:ext cx="4419174" cy="4401205"/>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All group comparisons were reliably different (probability &gt; .95) across models</a:t>
            </a:r>
            <a:br>
              <a:rPr lang="en-US"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Benefits in performance:</a:t>
            </a:r>
          </a:p>
          <a:p>
            <a:pPr marL="800100" lvl="1" indent="-342900">
              <a:buFont typeface="Arial" panose="020B0604020202020204" pitchFamily="34" charset="0"/>
              <a:buChar char="•"/>
            </a:pPr>
            <a:r>
              <a:rPr lang="en-US" sz="2000" b="1" dirty="0">
                <a:solidFill>
                  <a:srgbClr val="AF2021"/>
                </a:solidFill>
                <a:latin typeface="Arial" panose="020B0604020202020204" pitchFamily="34" charset="0"/>
                <a:cs typeface="Arial" panose="020B0604020202020204" pitchFamily="34" charset="0"/>
              </a:rPr>
              <a:t>White, non-Hispanic:</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.055 [.027-.084]</a:t>
            </a:r>
          </a:p>
          <a:p>
            <a:pPr marL="800100" lvl="1" indent="-342900">
              <a:buFont typeface="Arial" panose="020B0604020202020204" pitchFamily="34" charset="0"/>
              <a:buChar char="•"/>
            </a:pPr>
            <a:r>
              <a:rPr lang="en-US" sz="2000" b="1" dirty="0">
                <a:solidFill>
                  <a:srgbClr val="AF2021"/>
                </a:solidFill>
                <a:latin typeface="Arial" panose="020B0604020202020204" pitchFamily="34" charset="0"/>
                <a:cs typeface="Arial" panose="020B0604020202020204" pitchFamily="34" charset="0"/>
              </a:rPr>
              <a:t>Male:</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.037 [.013-.060]</a:t>
            </a:r>
          </a:p>
          <a:p>
            <a:pPr marL="800100" lvl="1" indent="-342900">
              <a:buFont typeface="Arial" panose="020B0604020202020204" pitchFamily="34" charset="0"/>
              <a:buChar char="•"/>
            </a:pPr>
            <a:r>
              <a:rPr lang="en-US" sz="2000" b="1" dirty="0">
                <a:solidFill>
                  <a:srgbClr val="AF2021"/>
                </a:solidFill>
                <a:latin typeface="Arial" panose="020B0604020202020204" pitchFamily="34" charset="0"/>
                <a:cs typeface="Arial" panose="020B0604020202020204" pitchFamily="34" charset="0"/>
              </a:rPr>
              <a:t>Younger:</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.107 [.079-.133]</a:t>
            </a:r>
          </a:p>
          <a:p>
            <a:pPr marL="800100" lvl="1" indent="-342900">
              <a:buFont typeface="Arial" panose="020B0604020202020204" pitchFamily="34" charset="0"/>
              <a:buChar char="•"/>
            </a:pPr>
            <a:r>
              <a:rPr lang="en-US" sz="2000" b="1" dirty="0">
                <a:solidFill>
                  <a:srgbClr val="AF2021"/>
                </a:solidFill>
                <a:latin typeface="Arial" panose="020B0604020202020204" pitchFamily="34" charset="0"/>
                <a:cs typeface="Arial" panose="020B0604020202020204" pitchFamily="34" charset="0"/>
              </a:rPr>
              <a:t>Above poverty:</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.056 [.033-.078]</a:t>
            </a:r>
          </a:p>
        </p:txBody>
      </p:sp>
    </p:spTree>
    <p:extLst>
      <p:ext uri="{BB962C8B-B14F-4D97-AF65-F5344CB8AC3E}">
        <p14:creationId xmlns:p14="http://schemas.microsoft.com/office/powerpoint/2010/main" val="1736497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l="-4000" r="-4000"/>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B199F4C-8FC9-0F07-FB0A-421B1C516C19}"/>
              </a:ext>
            </a:extLst>
          </p:cNvPr>
          <p:cNvSpPr txBox="1"/>
          <p:nvPr/>
        </p:nvSpPr>
        <p:spPr>
          <a:xfrm>
            <a:off x="418531" y="1982450"/>
            <a:ext cx="5967403" cy="1446550"/>
          </a:xfrm>
          <a:prstGeom prst="rect">
            <a:avLst/>
          </a:prstGeom>
          <a:noFill/>
        </p:spPr>
        <p:txBody>
          <a:bodyPr wrap="none" rtlCol="0">
            <a:spAutoFit/>
          </a:bodyPr>
          <a:lstStyle/>
          <a:p>
            <a:pPr algn="ctr"/>
            <a:r>
              <a:rPr lang="en-US" sz="8800" b="1" dirty="0">
                <a:solidFill>
                  <a:srgbClr val="AF2021"/>
                </a:solidFill>
                <a:latin typeface="Aptos Narrow" panose="020B0004020202020204" pitchFamily="34" charset="0"/>
                <a:cs typeface="Arial" panose="020B0604020202020204" pitchFamily="34" charset="0"/>
              </a:rPr>
              <a:t>Introduction</a:t>
            </a:r>
          </a:p>
        </p:txBody>
      </p:sp>
      <p:sp>
        <p:nvSpPr>
          <p:cNvPr id="7" name="TextBox 6">
            <a:extLst>
              <a:ext uri="{FF2B5EF4-FFF2-40B4-BE49-F238E27FC236}">
                <a16:creationId xmlns:a16="http://schemas.microsoft.com/office/drawing/2014/main" id="{D3E46373-F2EC-C3C9-4824-A62620D57423}"/>
              </a:ext>
            </a:extLst>
          </p:cNvPr>
          <p:cNvSpPr txBox="1"/>
          <p:nvPr/>
        </p:nvSpPr>
        <p:spPr>
          <a:xfrm>
            <a:off x="418531" y="3198167"/>
            <a:ext cx="3626121" cy="461665"/>
          </a:xfrm>
          <a:prstGeom prst="rect">
            <a:avLst/>
          </a:prstGeom>
          <a:noFill/>
        </p:spPr>
        <p:txBody>
          <a:bodyPr wrap="none" rtlCol="0">
            <a:spAutoFit/>
          </a:bodyPr>
          <a:lstStyle/>
          <a:p>
            <a:pPr algn="ctr"/>
            <a:r>
              <a:rPr lang="en-US" sz="2400" dirty="0">
                <a:latin typeface="Aptos Narrow" panose="020B0004020202020204" pitchFamily="34" charset="0"/>
              </a:rPr>
              <a:t>Background &amp; Current Study</a:t>
            </a:r>
            <a:endParaRPr lang="en-US" dirty="0">
              <a:latin typeface="Aptos Narrow" panose="020B0004020202020204" pitchFamily="34" charset="0"/>
            </a:endParaRPr>
          </a:p>
        </p:txBody>
      </p:sp>
    </p:spTree>
    <p:extLst>
      <p:ext uri="{BB962C8B-B14F-4D97-AF65-F5344CB8AC3E}">
        <p14:creationId xmlns:p14="http://schemas.microsoft.com/office/powerpoint/2010/main" val="2400010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l="-4000" r="-4000"/>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B199F4C-8FC9-0F07-FB0A-421B1C516C19}"/>
              </a:ext>
            </a:extLst>
          </p:cNvPr>
          <p:cNvSpPr txBox="1"/>
          <p:nvPr/>
        </p:nvSpPr>
        <p:spPr>
          <a:xfrm>
            <a:off x="114374" y="1982450"/>
            <a:ext cx="5513048" cy="1446550"/>
          </a:xfrm>
          <a:prstGeom prst="rect">
            <a:avLst/>
          </a:prstGeom>
          <a:noFill/>
        </p:spPr>
        <p:txBody>
          <a:bodyPr wrap="none" rtlCol="0">
            <a:spAutoFit/>
          </a:bodyPr>
          <a:lstStyle/>
          <a:p>
            <a:pPr algn="ctr"/>
            <a:r>
              <a:rPr lang="en-US" sz="8800" b="1" dirty="0">
                <a:solidFill>
                  <a:srgbClr val="AF2021"/>
                </a:solidFill>
                <a:latin typeface="Aptos Narrow" panose="020B0004020202020204" pitchFamily="34" charset="0"/>
                <a:cs typeface="Arial" panose="020B0604020202020204" pitchFamily="34" charset="0"/>
              </a:rPr>
              <a:t>Conclusion</a:t>
            </a:r>
          </a:p>
        </p:txBody>
      </p:sp>
      <p:sp>
        <p:nvSpPr>
          <p:cNvPr id="7" name="TextBox 6">
            <a:extLst>
              <a:ext uri="{FF2B5EF4-FFF2-40B4-BE49-F238E27FC236}">
                <a16:creationId xmlns:a16="http://schemas.microsoft.com/office/drawing/2014/main" id="{D3E46373-F2EC-C3C9-4824-A62620D57423}"/>
              </a:ext>
            </a:extLst>
          </p:cNvPr>
          <p:cNvSpPr txBox="1"/>
          <p:nvPr/>
        </p:nvSpPr>
        <p:spPr>
          <a:xfrm>
            <a:off x="207252" y="3198167"/>
            <a:ext cx="5327292" cy="461665"/>
          </a:xfrm>
          <a:prstGeom prst="rect">
            <a:avLst/>
          </a:prstGeom>
          <a:noFill/>
        </p:spPr>
        <p:txBody>
          <a:bodyPr wrap="none" rtlCol="0">
            <a:spAutoFit/>
          </a:bodyPr>
          <a:lstStyle/>
          <a:p>
            <a:pPr algn="ctr"/>
            <a:r>
              <a:rPr lang="en-US" sz="2400" dirty="0">
                <a:latin typeface="Aptos Narrow" panose="020B0004020202020204" pitchFamily="34" charset="0"/>
              </a:rPr>
              <a:t>Summary, Limitations, &amp; Future Directions</a:t>
            </a:r>
            <a:endParaRPr lang="en-US" dirty="0">
              <a:latin typeface="Aptos Narrow" panose="020B0004020202020204" pitchFamily="34" charset="0"/>
            </a:endParaRPr>
          </a:p>
        </p:txBody>
      </p:sp>
    </p:spTree>
    <p:extLst>
      <p:ext uri="{BB962C8B-B14F-4D97-AF65-F5344CB8AC3E}">
        <p14:creationId xmlns:p14="http://schemas.microsoft.com/office/powerpoint/2010/main" val="17712568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5DB1F1-E633-597F-DE3B-751B7462EFE0}"/>
              </a:ext>
            </a:extLst>
          </p:cNvPr>
          <p:cNvSpPr txBox="1"/>
          <p:nvPr/>
        </p:nvSpPr>
        <p:spPr>
          <a:xfrm>
            <a:off x="135618" y="138903"/>
            <a:ext cx="4749185" cy="769441"/>
          </a:xfrm>
          <a:prstGeom prst="rect">
            <a:avLst/>
          </a:prstGeom>
          <a:noFill/>
        </p:spPr>
        <p:txBody>
          <a:bodyPr wrap="none" rtlCol="0">
            <a:spAutoFit/>
          </a:bodyPr>
          <a:lstStyle/>
          <a:p>
            <a:pPr algn="ctr"/>
            <a:r>
              <a:rPr lang="en-US" sz="4400" b="1" dirty="0">
                <a:latin typeface="Aptos Narrow" panose="020B0004020202020204" pitchFamily="34" charset="0"/>
                <a:cs typeface="Arial" panose="020B0604020202020204" pitchFamily="34" charset="0"/>
              </a:rPr>
              <a:t>Model Performance</a:t>
            </a:r>
          </a:p>
        </p:txBody>
      </p:sp>
      <p:sp>
        <p:nvSpPr>
          <p:cNvPr id="4" name="TextBox 3">
            <a:extLst>
              <a:ext uri="{FF2B5EF4-FFF2-40B4-BE49-F238E27FC236}">
                <a16:creationId xmlns:a16="http://schemas.microsoft.com/office/drawing/2014/main" id="{D0C8C328-AD18-6181-028A-90EBED1EFB98}"/>
              </a:ext>
            </a:extLst>
          </p:cNvPr>
          <p:cNvSpPr txBox="1"/>
          <p:nvPr/>
        </p:nvSpPr>
        <p:spPr>
          <a:xfrm>
            <a:off x="572278" y="1240331"/>
            <a:ext cx="4978674"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Geolocation data </a:t>
            </a:r>
            <a:r>
              <a:rPr lang="en-US" sz="2400" b="1" dirty="0">
                <a:solidFill>
                  <a:srgbClr val="AF2021"/>
                </a:solidFill>
                <a:latin typeface="Arial" panose="020B0604020202020204" pitchFamily="34" charset="0"/>
                <a:cs typeface="Arial" panose="020B0604020202020204" pitchFamily="34" charset="0"/>
              </a:rPr>
              <a:t>can predict future alcohol lapse in the next day </a:t>
            </a:r>
            <a:r>
              <a:rPr lang="en-US" sz="2400" dirty="0">
                <a:latin typeface="Arial" panose="020B0604020202020204" pitchFamily="34" charset="0"/>
                <a:cs typeface="Arial" panose="020B0604020202020204" pitchFamily="34" charset="0"/>
              </a:rPr>
              <a:t>with fair sensitivity and specificity</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Still further improvement to be made in model performance</a:t>
            </a:r>
            <a:br>
              <a:rPr lang="en-US"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Bayesian model comparisons corroborated that this model performed unilaterally better than chance</a:t>
            </a:r>
            <a:endParaRPr lang="en-US" sz="32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5862CA2D-C8D8-56FC-5564-B9535C31D503}"/>
              </a:ext>
            </a:extLst>
          </p:cNvPr>
          <p:cNvPicPr>
            <a:picLocks noChangeAspect="1"/>
          </p:cNvPicPr>
          <p:nvPr/>
        </p:nvPicPr>
        <p:blipFill>
          <a:blip r:embed="rId2"/>
          <a:srcRect t="7649" b="11186"/>
          <a:stretch/>
        </p:blipFill>
        <p:spPr>
          <a:xfrm>
            <a:off x="6641046" y="1240331"/>
            <a:ext cx="5376884" cy="4364178"/>
          </a:xfrm>
          <a:prstGeom prst="rect">
            <a:avLst/>
          </a:prstGeom>
        </p:spPr>
      </p:pic>
      <p:cxnSp>
        <p:nvCxnSpPr>
          <p:cNvPr id="6" name="Straight Connector 5">
            <a:extLst>
              <a:ext uri="{FF2B5EF4-FFF2-40B4-BE49-F238E27FC236}">
                <a16:creationId xmlns:a16="http://schemas.microsoft.com/office/drawing/2014/main" id="{247FDC95-D18A-3B08-3B29-78A434FD1723}"/>
              </a:ext>
            </a:extLst>
          </p:cNvPr>
          <p:cNvCxnSpPr>
            <a:cxnSpLocks/>
          </p:cNvCxnSpPr>
          <p:nvPr/>
        </p:nvCxnSpPr>
        <p:spPr>
          <a:xfrm>
            <a:off x="6086168" y="2255872"/>
            <a:ext cx="0" cy="1843549"/>
          </a:xfrm>
          <a:prstGeom prst="line">
            <a:avLst/>
          </a:prstGeom>
          <a:ln>
            <a:solidFill>
              <a:srgbClr val="AF202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550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68B0B-4D01-4053-78FD-DE733F17307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78B9A93-F811-014F-7CBC-A929262FF711}"/>
              </a:ext>
            </a:extLst>
          </p:cNvPr>
          <p:cNvSpPr txBox="1"/>
          <p:nvPr/>
        </p:nvSpPr>
        <p:spPr>
          <a:xfrm>
            <a:off x="191532" y="165185"/>
            <a:ext cx="4330866" cy="769441"/>
          </a:xfrm>
          <a:prstGeom prst="rect">
            <a:avLst/>
          </a:prstGeom>
          <a:noFill/>
        </p:spPr>
        <p:txBody>
          <a:bodyPr wrap="none" rtlCol="0">
            <a:spAutoFit/>
          </a:bodyPr>
          <a:lstStyle/>
          <a:p>
            <a:pPr algn="ctr"/>
            <a:r>
              <a:rPr lang="en-US" sz="4400" b="1" dirty="0">
                <a:latin typeface="Aptos Narrow" panose="020B0004020202020204" pitchFamily="34" charset="0"/>
                <a:cs typeface="Arial" panose="020B0604020202020204" pitchFamily="34" charset="0"/>
              </a:rPr>
              <a:t>Model Calibration</a:t>
            </a:r>
          </a:p>
        </p:txBody>
      </p:sp>
      <p:sp>
        <p:nvSpPr>
          <p:cNvPr id="4" name="TextBox 3">
            <a:extLst>
              <a:ext uri="{FF2B5EF4-FFF2-40B4-BE49-F238E27FC236}">
                <a16:creationId xmlns:a16="http://schemas.microsoft.com/office/drawing/2014/main" id="{F4C44E0E-8F7F-B2B7-E5E6-52EB0DBFD9FF}"/>
              </a:ext>
            </a:extLst>
          </p:cNvPr>
          <p:cNvSpPr txBox="1"/>
          <p:nvPr/>
        </p:nvSpPr>
        <p:spPr>
          <a:xfrm>
            <a:off x="572278" y="1240331"/>
            <a:ext cx="9751594"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Even following calibration, our model overpredicts occurrence of lapses in our sample</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Solutions:</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Explore </a:t>
            </a:r>
            <a:r>
              <a:rPr lang="en-US" sz="2400" b="1" dirty="0">
                <a:solidFill>
                  <a:srgbClr val="AF2021"/>
                </a:solidFill>
                <a:latin typeface="Arial" panose="020B0604020202020204" pitchFamily="34" charset="0"/>
                <a:cs typeface="Arial" panose="020B0604020202020204" pitchFamily="34" charset="0"/>
              </a:rPr>
              <a:t>other calibration types </a:t>
            </a:r>
            <a:r>
              <a:rPr lang="en-US" sz="2400" dirty="0">
                <a:latin typeface="Arial" panose="020B0604020202020204" pitchFamily="34" charset="0"/>
                <a:cs typeface="Arial" panose="020B0604020202020204" pitchFamily="34" charset="0"/>
              </a:rPr>
              <a:t>(like beta calibration)</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Examine </a:t>
            </a:r>
            <a:r>
              <a:rPr lang="en-US" sz="2400" b="1" dirty="0">
                <a:solidFill>
                  <a:srgbClr val="AF2021"/>
                </a:solidFill>
                <a:latin typeface="Arial" panose="020B0604020202020204" pitchFamily="34" charset="0"/>
                <a:cs typeface="Arial" panose="020B0604020202020204" pitchFamily="34" charset="0"/>
              </a:rPr>
              <a:t>feature set distribution </a:t>
            </a:r>
            <a:r>
              <a:rPr lang="en-US" sz="2400" dirty="0">
                <a:latin typeface="Arial" panose="020B0604020202020204" pitchFamily="34" charset="0"/>
                <a:cs typeface="Arial" panose="020B0604020202020204" pitchFamily="34" charset="0"/>
              </a:rPr>
              <a:t>(issue with unipolar features?)</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This oversensitivity may not be an issue!</a:t>
            </a:r>
          </a:p>
        </p:txBody>
      </p:sp>
      <p:pic>
        <p:nvPicPr>
          <p:cNvPr id="3074" name="Picture 2" descr="Text Message Box Images - Free Download on Freepik">
            <a:extLst>
              <a:ext uri="{FF2B5EF4-FFF2-40B4-BE49-F238E27FC236}">
                <a16:creationId xmlns:a16="http://schemas.microsoft.com/office/drawing/2014/main" id="{085635FA-17A2-D67B-017F-DAE9950DFA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90" t="47574" r="51359" b="31126"/>
          <a:stretch/>
        </p:blipFill>
        <p:spPr bwMode="auto">
          <a:xfrm>
            <a:off x="280929" y="4847219"/>
            <a:ext cx="3807993" cy="113462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BF887F3-76CC-4DE1-DFA4-0C79D3E8978E}"/>
              </a:ext>
            </a:extLst>
          </p:cNvPr>
          <p:cNvSpPr txBox="1"/>
          <p:nvPr/>
        </p:nvSpPr>
        <p:spPr>
          <a:xfrm>
            <a:off x="508763" y="5091366"/>
            <a:ext cx="3494656" cy="584775"/>
          </a:xfrm>
          <a:prstGeom prst="rect">
            <a:avLst/>
          </a:prstGeom>
          <a:noFill/>
        </p:spPr>
        <p:txBody>
          <a:bodyPr wrap="square" rtlCol="0">
            <a:spAutoFit/>
          </a:bodyPr>
          <a:lstStyle/>
          <a:p>
            <a:pPr algn="ctr"/>
            <a:r>
              <a:rPr lang="en-US" sz="1600" b="1" dirty="0">
                <a:latin typeface=""/>
              </a:rPr>
              <a:t>You are at a 92% chance of lapsing back to use today.</a:t>
            </a:r>
          </a:p>
        </p:txBody>
      </p:sp>
      <p:pic>
        <p:nvPicPr>
          <p:cNvPr id="3076" name="Picture 4" descr="Text Message Box Images - Free Download on Freepik">
            <a:extLst>
              <a:ext uri="{FF2B5EF4-FFF2-40B4-BE49-F238E27FC236}">
                <a16:creationId xmlns:a16="http://schemas.microsoft.com/office/drawing/2014/main" id="{50AAE3D4-6027-ED69-A84B-BD57CCADE2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33" t="68361" r="50954" b="2789"/>
          <a:stretch/>
        </p:blipFill>
        <p:spPr bwMode="auto">
          <a:xfrm>
            <a:off x="5330215" y="4647942"/>
            <a:ext cx="3375032" cy="141622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002BEAC-A8AB-4670-5B0D-F3FA3FF2B18D}"/>
              </a:ext>
            </a:extLst>
          </p:cNvPr>
          <p:cNvSpPr txBox="1"/>
          <p:nvPr/>
        </p:nvSpPr>
        <p:spPr>
          <a:xfrm>
            <a:off x="5560588" y="4879002"/>
            <a:ext cx="2908018" cy="954107"/>
          </a:xfrm>
          <a:prstGeom prst="rect">
            <a:avLst/>
          </a:prstGeom>
          <a:noFill/>
        </p:spPr>
        <p:txBody>
          <a:bodyPr wrap="square" rtlCol="0">
            <a:spAutoFit/>
          </a:bodyPr>
          <a:lstStyle/>
          <a:p>
            <a:pPr algn="ctr"/>
            <a:r>
              <a:rPr lang="en-US" sz="1400" b="1" dirty="0">
                <a:latin typeface=""/>
              </a:rPr>
              <a:t>Your risk of lapse is higher this week compared to last week. You have spent more time in risky places for your recovery.</a:t>
            </a:r>
          </a:p>
        </p:txBody>
      </p:sp>
      <p:pic>
        <p:nvPicPr>
          <p:cNvPr id="7" name="Picture 4" descr="Text Message Box Images - Free Download on Freepik">
            <a:extLst>
              <a:ext uri="{FF2B5EF4-FFF2-40B4-BE49-F238E27FC236}">
                <a16:creationId xmlns:a16="http://schemas.microsoft.com/office/drawing/2014/main" id="{31547812-D5A7-73C2-191F-55D1CC07A2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33" t="68361" r="50954" b="2789"/>
          <a:stretch/>
        </p:blipFill>
        <p:spPr bwMode="auto">
          <a:xfrm>
            <a:off x="8705247" y="4650572"/>
            <a:ext cx="3368765" cy="14135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E868E99-5D07-C016-1B5F-EC3377355E9A}"/>
              </a:ext>
            </a:extLst>
          </p:cNvPr>
          <p:cNvSpPr txBox="1"/>
          <p:nvPr/>
        </p:nvSpPr>
        <p:spPr>
          <a:xfrm>
            <a:off x="8985191" y="4924501"/>
            <a:ext cx="2943793" cy="954107"/>
          </a:xfrm>
          <a:prstGeom prst="rect">
            <a:avLst/>
          </a:prstGeom>
          <a:noFill/>
        </p:spPr>
        <p:txBody>
          <a:bodyPr wrap="square" rtlCol="0">
            <a:spAutoFit/>
          </a:bodyPr>
          <a:lstStyle/>
          <a:p>
            <a:pPr algn="ctr"/>
            <a:r>
              <a:rPr lang="en-US" sz="1400" b="1" dirty="0">
                <a:latin typeface=""/>
              </a:rPr>
              <a:t>You are at a low risk level of lapse today. Continue to spend less time in places where alcohol is available.</a:t>
            </a:r>
          </a:p>
        </p:txBody>
      </p:sp>
      <p:sp>
        <p:nvSpPr>
          <p:cNvPr id="9" name="TextBox 8">
            <a:extLst>
              <a:ext uri="{FF2B5EF4-FFF2-40B4-BE49-F238E27FC236}">
                <a16:creationId xmlns:a16="http://schemas.microsoft.com/office/drawing/2014/main" id="{DDEA5479-9491-BF23-8EE5-5738303B1DFD}"/>
              </a:ext>
            </a:extLst>
          </p:cNvPr>
          <p:cNvSpPr txBox="1"/>
          <p:nvPr/>
        </p:nvSpPr>
        <p:spPr>
          <a:xfrm>
            <a:off x="572278" y="4059317"/>
            <a:ext cx="3950120" cy="461665"/>
          </a:xfrm>
          <a:prstGeom prst="rect">
            <a:avLst/>
          </a:prstGeom>
          <a:noFill/>
        </p:spPr>
        <p:txBody>
          <a:bodyPr wrap="none" rtlCol="0">
            <a:spAutoFit/>
          </a:bodyPr>
          <a:lstStyle/>
          <a:p>
            <a:pPr algn="ctr"/>
            <a:r>
              <a:rPr lang="en-US" sz="2400" dirty="0">
                <a:latin typeface="Arial" panose="020B0604020202020204" pitchFamily="34" charset="0"/>
                <a:cs typeface="Arial" panose="020B0604020202020204" pitchFamily="34" charset="0"/>
              </a:rPr>
              <a:t>Maybe we don’t want this…</a:t>
            </a:r>
          </a:p>
        </p:txBody>
      </p:sp>
      <p:sp>
        <p:nvSpPr>
          <p:cNvPr id="10" name="TextBox 9">
            <a:extLst>
              <a:ext uri="{FF2B5EF4-FFF2-40B4-BE49-F238E27FC236}">
                <a16:creationId xmlns:a16="http://schemas.microsoft.com/office/drawing/2014/main" id="{EB20C6A2-B1C1-F097-9433-2F65625A2879}"/>
              </a:ext>
            </a:extLst>
          </p:cNvPr>
          <p:cNvSpPr txBox="1"/>
          <p:nvPr/>
        </p:nvSpPr>
        <p:spPr>
          <a:xfrm>
            <a:off x="7475583" y="4059316"/>
            <a:ext cx="2459328" cy="461665"/>
          </a:xfrm>
          <a:prstGeom prst="rect">
            <a:avLst/>
          </a:prstGeom>
          <a:noFill/>
        </p:spPr>
        <p:txBody>
          <a:bodyPr wrap="none" rtlCol="0">
            <a:spAutoFit/>
          </a:bodyPr>
          <a:lstStyle/>
          <a:p>
            <a:pPr algn="ctr"/>
            <a:r>
              <a:rPr lang="en-US" sz="2400" dirty="0">
                <a:latin typeface="Arial" panose="020B0604020202020204" pitchFamily="34" charset="0"/>
                <a:cs typeface="Arial" panose="020B0604020202020204" pitchFamily="34" charset="0"/>
              </a:rPr>
              <a:t>…but rather this!</a:t>
            </a:r>
          </a:p>
        </p:txBody>
      </p:sp>
    </p:spTree>
    <p:extLst>
      <p:ext uri="{BB962C8B-B14F-4D97-AF65-F5344CB8AC3E}">
        <p14:creationId xmlns:p14="http://schemas.microsoft.com/office/powerpoint/2010/main" val="4144454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10A507-771D-A469-ECB1-C3B198FBF94A}"/>
            </a:ext>
          </a:extLst>
        </p:cNvPr>
        <p:cNvGrpSpPr/>
        <p:nvPr/>
      </p:nvGrpSpPr>
      <p:grpSpPr>
        <a:xfrm>
          <a:off x="0" y="0"/>
          <a:ext cx="0" cy="0"/>
          <a:chOff x="0" y="0"/>
          <a:chExt cx="0" cy="0"/>
        </a:xfrm>
      </p:grpSpPr>
      <p:sp>
        <p:nvSpPr>
          <p:cNvPr id="17" name="TextBox 16">
            <a:extLst>
              <a:ext uri="{FF2B5EF4-FFF2-40B4-BE49-F238E27FC236}">
                <a16:creationId xmlns:a16="http://schemas.microsoft.com/office/drawing/2014/main" id="{B3707727-5115-1808-EB4B-D1B9DB6DA85F}"/>
              </a:ext>
            </a:extLst>
          </p:cNvPr>
          <p:cNvSpPr txBox="1"/>
          <p:nvPr/>
        </p:nvSpPr>
        <p:spPr>
          <a:xfrm>
            <a:off x="237938" y="103647"/>
            <a:ext cx="4764831" cy="769441"/>
          </a:xfrm>
          <a:prstGeom prst="rect">
            <a:avLst/>
          </a:prstGeom>
          <a:noFill/>
        </p:spPr>
        <p:txBody>
          <a:bodyPr wrap="none" rtlCol="0">
            <a:spAutoFit/>
          </a:bodyPr>
          <a:lstStyle/>
          <a:p>
            <a:pPr algn="ctr"/>
            <a:r>
              <a:rPr lang="en-US" sz="4400" b="1" dirty="0">
                <a:latin typeface="Aptos Narrow" panose="020B0004020202020204" pitchFamily="34" charset="0"/>
                <a:cs typeface="Arial" panose="020B0604020202020204" pitchFamily="34" charset="0"/>
              </a:rPr>
              <a:t>Feature Importance</a:t>
            </a:r>
          </a:p>
        </p:txBody>
      </p:sp>
      <p:sp>
        <p:nvSpPr>
          <p:cNvPr id="2" name="TextBox 1">
            <a:extLst>
              <a:ext uri="{FF2B5EF4-FFF2-40B4-BE49-F238E27FC236}">
                <a16:creationId xmlns:a16="http://schemas.microsoft.com/office/drawing/2014/main" id="{78BED1E6-E1D7-8F16-9419-D8C75335932D}"/>
              </a:ext>
            </a:extLst>
          </p:cNvPr>
          <p:cNvSpPr txBox="1"/>
          <p:nvPr/>
        </p:nvSpPr>
        <p:spPr>
          <a:xfrm>
            <a:off x="572278" y="1240331"/>
            <a:ext cx="5209090" cy="4524315"/>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Well-aligned with relapse prevention model:</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High-risk situations as an immediate determinant to relapse</a:t>
            </a:r>
            <a:br>
              <a:rPr lang="en-US"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Potential to calculate these features without user input</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Public map data to classify location types, consumer data to identify high liquor outlet density areas</a:t>
            </a:r>
          </a:p>
        </p:txBody>
      </p:sp>
      <p:pic>
        <p:nvPicPr>
          <p:cNvPr id="5" name="Picture 4">
            <a:extLst>
              <a:ext uri="{FF2B5EF4-FFF2-40B4-BE49-F238E27FC236}">
                <a16:creationId xmlns:a16="http://schemas.microsoft.com/office/drawing/2014/main" id="{FDE508A8-CD22-95B0-926A-4B81E2BA2542}"/>
              </a:ext>
            </a:extLst>
          </p:cNvPr>
          <p:cNvPicPr>
            <a:picLocks noChangeAspect="1"/>
          </p:cNvPicPr>
          <p:nvPr/>
        </p:nvPicPr>
        <p:blipFill>
          <a:blip r:embed="rId3"/>
          <a:stretch>
            <a:fillRect/>
          </a:stretch>
        </p:blipFill>
        <p:spPr>
          <a:xfrm>
            <a:off x="5943601" y="509823"/>
            <a:ext cx="5838354" cy="5838354"/>
          </a:xfrm>
          <a:prstGeom prst="rect">
            <a:avLst/>
          </a:prstGeom>
        </p:spPr>
      </p:pic>
      <p:cxnSp>
        <p:nvCxnSpPr>
          <p:cNvPr id="8" name="Straight Connector 7">
            <a:extLst>
              <a:ext uri="{FF2B5EF4-FFF2-40B4-BE49-F238E27FC236}">
                <a16:creationId xmlns:a16="http://schemas.microsoft.com/office/drawing/2014/main" id="{766F3506-3793-740B-A979-D8D07D04AE41}"/>
              </a:ext>
            </a:extLst>
          </p:cNvPr>
          <p:cNvCxnSpPr>
            <a:cxnSpLocks/>
          </p:cNvCxnSpPr>
          <p:nvPr/>
        </p:nvCxnSpPr>
        <p:spPr>
          <a:xfrm>
            <a:off x="5845278" y="2307491"/>
            <a:ext cx="0" cy="1843549"/>
          </a:xfrm>
          <a:prstGeom prst="line">
            <a:avLst/>
          </a:prstGeom>
          <a:ln>
            <a:solidFill>
              <a:srgbClr val="AF202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791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8EC55-6D43-7356-C6D0-F6C3B475C13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1D2E071-2E8C-1EED-CCCC-C1DE75096319}"/>
              </a:ext>
            </a:extLst>
          </p:cNvPr>
          <p:cNvPicPr>
            <a:picLocks noChangeAspect="1"/>
          </p:cNvPicPr>
          <p:nvPr/>
        </p:nvPicPr>
        <p:blipFill>
          <a:blip r:embed="rId3"/>
          <a:stretch>
            <a:fillRect/>
          </a:stretch>
        </p:blipFill>
        <p:spPr>
          <a:xfrm>
            <a:off x="0" y="1371600"/>
            <a:ext cx="5486400" cy="5486400"/>
          </a:xfrm>
          <a:prstGeom prst="rect">
            <a:avLst/>
          </a:prstGeom>
        </p:spPr>
      </p:pic>
      <p:pic>
        <p:nvPicPr>
          <p:cNvPr id="4" name="Picture 3">
            <a:extLst>
              <a:ext uri="{FF2B5EF4-FFF2-40B4-BE49-F238E27FC236}">
                <a16:creationId xmlns:a16="http://schemas.microsoft.com/office/drawing/2014/main" id="{90FA47FB-5790-09F7-E20F-ABD140FF57BF}"/>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6096000" y="1371600"/>
            <a:ext cx="5486400" cy="5486400"/>
          </a:xfrm>
          <a:prstGeom prst="rect">
            <a:avLst/>
          </a:prstGeom>
        </p:spPr>
      </p:pic>
      <p:cxnSp>
        <p:nvCxnSpPr>
          <p:cNvPr id="6" name="Straight Connector 5">
            <a:extLst>
              <a:ext uri="{FF2B5EF4-FFF2-40B4-BE49-F238E27FC236}">
                <a16:creationId xmlns:a16="http://schemas.microsoft.com/office/drawing/2014/main" id="{CDB5FF51-817C-F193-5AB8-8BFC363976EC}"/>
              </a:ext>
            </a:extLst>
          </p:cNvPr>
          <p:cNvCxnSpPr/>
          <p:nvPr/>
        </p:nvCxnSpPr>
        <p:spPr>
          <a:xfrm flipV="1">
            <a:off x="9865218" y="2459865"/>
            <a:ext cx="0" cy="3979572"/>
          </a:xfrm>
          <a:prstGeom prst="line">
            <a:avLst/>
          </a:prstGeom>
          <a:ln w="28575">
            <a:solidFill>
              <a:srgbClr val="790000"/>
            </a:solidFill>
            <a:prstDash val="sysDash"/>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2B927288-8C99-E510-CBA0-0F61ACF537DB}"/>
              </a:ext>
            </a:extLst>
          </p:cNvPr>
          <p:cNvCxnSpPr>
            <a:cxnSpLocks/>
          </p:cNvCxnSpPr>
          <p:nvPr/>
        </p:nvCxnSpPr>
        <p:spPr>
          <a:xfrm flipV="1">
            <a:off x="8948670" y="2936383"/>
            <a:ext cx="0" cy="3503054"/>
          </a:xfrm>
          <a:prstGeom prst="line">
            <a:avLst/>
          </a:prstGeom>
          <a:ln w="28575">
            <a:solidFill>
              <a:srgbClr val="790000"/>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0C877AFA-A9C2-88DA-63FB-397F5C28BA78}"/>
              </a:ext>
            </a:extLst>
          </p:cNvPr>
          <p:cNvCxnSpPr>
            <a:cxnSpLocks/>
          </p:cNvCxnSpPr>
          <p:nvPr/>
        </p:nvCxnSpPr>
        <p:spPr>
          <a:xfrm flipV="1">
            <a:off x="8547279" y="3429000"/>
            <a:ext cx="0" cy="3010437"/>
          </a:xfrm>
          <a:prstGeom prst="line">
            <a:avLst/>
          </a:prstGeom>
          <a:ln w="28575">
            <a:solidFill>
              <a:srgbClr val="790000"/>
            </a:solidFill>
            <a:prstDash val="sysDash"/>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25E34EBF-F1EF-327F-CD12-FF6BA001F944}"/>
              </a:ext>
            </a:extLst>
          </p:cNvPr>
          <p:cNvSpPr txBox="1"/>
          <p:nvPr/>
        </p:nvSpPr>
        <p:spPr>
          <a:xfrm rot="5400000">
            <a:off x="8910705" y="2961899"/>
            <a:ext cx="2179748" cy="338554"/>
          </a:xfrm>
          <a:prstGeom prst="rect">
            <a:avLst/>
          </a:prstGeom>
          <a:noFill/>
        </p:spPr>
        <p:txBody>
          <a:bodyPr wrap="square">
            <a:spAutoFit/>
          </a:bodyPr>
          <a:lstStyle/>
          <a:p>
            <a:pPr algn="ctr"/>
            <a:r>
              <a:rPr lang="en-US" sz="1600" b="1" dirty="0">
                <a:latin typeface="Aptos" panose="020B0004020202020204" pitchFamily="34" charset="0"/>
                <a:cs typeface="Arial" panose="020B0604020202020204" pitchFamily="34" charset="0"/>
              </a:rPr>
              <a:t>Risky location</a:t>
            </a:r>
            <a:endParaRPr lang="en-US" sz="1600" b="1" dirty="0"/>
          </a:p>
        </p:txBody>
      </p:sp>
      <p:sp>
        <p:nvSpPr>
          <p:cNvPr id="15" name="TextBox 14">
            <a:extLst>
              <a:ext uri="{FF2B5EF4-FFF2-40B4-BE49-F238E27FC236}">
                <a16:creationId xmlns:a16="http://schemas.microsoft.com/office/drawing/2014/main" id="{960AC6B6-FBC3-BEF1-7BA0-FEB7DC554112}"/>
              </a:ext>
            </a:extLst>
          </p:cNvPr>
          <p:cNvSpPr txBox="1"/>
          <p:nvPr/>
        </p:nvSpPr>
        <p:spPr>
          <a:xfrm rot="5400000">
            <a:off x="8028073" y="3779707"/>
            <a:ext cx="2179748" cy="338554"/>
          </a:xfrm>
          <a:prstGeom prst="rect">
            <a:avLst/>
          </a:prstGeom>
          <a:noFill/>
        </p:spPr>
        <p:txBody>
          <a:bodyPr wrap="square">
            <a:spAutoFit/>
          </a:bodyPr>
          <a:lstStyle/>
          <a:p>
            <a:pPr algn="ctr"/>
            <a:r>
              <a:rPr lang="en-US" sz="1600" b="1" dirty="0">
                <a:latin typeface="Aptos" panose="020B0004020202020204" pitchFamily="34" charset="0"/>
                <a:cs typeface="Arial" panose="020B0604020202020204" pitchFamily="34" charset="0"/>
              </a:rPr>
              <a:t>Type of location</a:t>
            </a:r>
            <a:endParaRPr lang="en-US" sz="1600" b="1" dirty="0"/>
          </a:p>
        </p:txBody>
      </p:sp>
      <p:sp>
        <p:nvSpPr>
          <p:cNvPr id="16" name="TextBox 15">
            <a:extLst>
              <a:ext uri="{FF2B5EF4-FFF2-40B4-BE49-F238E27FC236}">
                <a16:creationId xmlns:a16="http://schemas.microsoft.com/office/drawing/2014/main" id="{7340E6C3-0D76-5B85-6468-8FB95E93A1C0}"/>
              </a:ext>
            </a:extLst>
          </p:cNvPr>
          <p:cNvSpPr txBox="1"/>
          <p:nvPr/>
        </p:nvSpPr>
        <p:spPr>
          <a:xfrm rot="5400000">
            <a:off x="7614018" y="5317123"/>
            <a:ext cx="2179748" cy="338554"/>
          </a:xfrm>
          <a:prstGeom prst="rect">
            <a:avLst/>
          </a:prstGeom>
          <a:noFill/>
        </p:spPr>
        <p:txBody>
          <a:bodyPr wrap="square">
            <a:spAutoFit/>
          </a:bodyPr>
          <a:lstStyle/>
          <a:p>
            <a:pPr algn="ctr"/>
            <a:r>
              <a:rPr lang="en-US" sz="1600" b="1" dirty="0">
                <a:latin typeface="Aptos" panose="020B0004020202020204" pitchFamily="34" charset="0"/>
                <a:cs typeface="Arial" panose="020B0604020202020204" pitchFamily="34" charset="0"/>
              </a:rPr>
              <a:t>Alcohol availability</a:t>
            </a:r>
            <a:endParaRPr lang="en-US" sz="1600" b="1" dirty="0"/>
          </a:p>
        </p:txBody>
      </p:sp>
      <p:sp>
        <p:nvSpPr>
          <p:cNvPr id="18" name="TextBox 17">
            <a:extLst>
              <a:ext uri="{FF2B5EF4-FFF2-40B4-BE49-F238E27FC236}">
                <a16:creationId xmlns:a16="http://schemas.microsoft.com/office/drawing/2014/main" id="{F79D3726-6FB9-3100-C4CC-4A6A3FFE0066}"/>
              </a:ext>
            </a:extLst>
          </p:cNvPr>
          <p:cNvSpPr txBox="1"/>
          <p:nvPr/>
        </p:nvSpPr>
        <p:spPr>
          <a:xfrm>
            <a:off x="237938" y="103647"/>
            <a:ext cx="4764831" cy="769441"/>
          </a:xfrm>
          <a:prstGeom prst="rect">
            <a:avLst/>
          </a:prstGeom>
          <a:noFill/>
        </p:spPr>
        <p:txBody>
          <a:bodyPr wrap="none" rtlCol="0">
            <a:spAutoFit/>
          </a:bodyPr>
          <a:lstStyle/>
          <a:p>
            <a:pPr algn="ctr"/>
            <a:r>
              <a:rPr lang="en-US" sz="4400" b="1" dirty="0">
                <a:latin typeface="Aptos Narrow" panose="020B0004020202020204" pitchFamily="34" charset="0"/>
                <a:cs typeface="Arial" panose="020B0604020202020204" pitchFamily="34" charset="0"/>
              </a:rPr>
              <a:t>Feature Importance</a:t>
            </a:r>
          </a:p>
        </p:txBody>
      </p:sp>
    </p:spTree>
    <p:extLst>
      <p:ext uri="{BB962C8B-B14F-4D97-AF65-F5344CB8AC3E}">
        <p14:creationId xmlns:p14="http://schemas.microsoft.com/office/powerpoint/2010/main" val="15763226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9039A2-CDA9-FB6C-03FA-C1D5B66C82E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CFC0F87-A5AD-54CA-E98F-24407411892B}"/>
              </a:ext>
            </a:extLst>
          </p:cNvPr>
          <p:cNvSpPr txBox="1"/>
          <p:nvPr/>
        </p:nvSpPr>
        <p:spPr>
          <a:xfrm>
            <a:off x="320904" y="168399"/>
            <a:ext cx="3611694" cy="769441"/>
          </a:xfrm>
          <a:prstGeom prst="rect">
            <a:avLst/>
          </a:prstGeom>
          <a:noFill/>
        </p:spPr>
        <p:txBody>
          <a:bodyPr wrap="none" rtlCol="0">
            <a:spAutoFit/>
          </a:bodyPr>
          <a:lstStyle/>
          <a:p>
            <a:pPr algn="ctr"/>
            <a:r>
              <a:rPr lang="en-US" sz="4400" b="1" dirty="0">
                <a:latin typeface="Aptos Narrow" panose="020B0004020202020204" pitchFamily="34" charset="0"/>
                <a:cs typeface="Arial" panose="020B0604020202020204" pitchFamily="34" charset="0"/>
              </a:rPr>
              <a:t>Model fairness</a:t>
            </a:r>
          </a:p>
        </p:txBody>
      </p:sp>
      <p:sp>
        <p:nvSpPr>
          <p:cNvPr id="3" name="TextBox 2">
            <a:extLst>
              <a:ext uri="{FF2B5EF4-FFF2-40B4-BE49-F238E27FC236}">
                <a16:creationId xmlns:a16="http://schemas.microsoft.com/office/drawing/2014/main" id="{5BE55299-C46B-04EA-DFFC-6B659005A4EE}"/>
              </a:ext>
            </a:extLst>
          </p:cNvPr>
          <p:cNvSpPr txBox="1"/>
          <p:nvPr/>
        </p:nvSpPr>
        <p:spPr>
          <a:xfrm>
            <a:off x="572278" y="1240331"/>
            <a:ext cx="9751594"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All models exhibited differential performance across subgroups of race/ethnicity, sex at birth, age, and income</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Worse for non-white and/or Hispanic, female, and older participants, as well as those below the poverty line</a:t>
            </a:r>
          </a:p>
        </p:txBody>
      </p:sp>
      <p:sp>
        <p:nvSpPr>
          <p:cNvPr id="5" name="TextBox 4">
            <a:extLst>
              <a:ext uri="{FF2B5EF4-FFF2-40B4-BE49-F238E27FC236}">
                <a16:creationId xmlns:a16="http://schemas.microsoft.com/office/drawing/2014/main" id="{73CBAA08-C3DB-F47B-E8CE-3F399DB5487F}"/>
              </a:ext>
            </a:extLst>
          </p:cNvPr>
          <p:cNvSpPr txBox="1"/>
          <p:nvPr/>
        </p:nvSpPr>
        <p:spPr>
          <a:xfrm>
            <a:off x="-373852" y="3195726"/>
            <a:ext cx="6098458" cy="461665"/>
          </a:xfrm>
          <a:prstGeom prst="rect">
            <a:avLst/>
          </a:prstGeom>
          <a:noFill/>
        </p:spPr>
        <p:txBody>
          <a:bodyPr wrap="square">
            <a:spAutoFit/>
          </a:bodyPr>
          <a:lstStyle/>
          <a:p>
            <a:pPr algn="ctr"/>
            <a:r>
              <a:rPr lang="en-US" sz="2400" b="1" dirty="0">
                <a:solidFill>
                  <a:srgbClr val="AF2021"/>
                </a:solidFill>
                <a:latin typeface="Arial" panose="020B0604020202020204" pitchFamily="34" charset="0"/>
                <a:cs typeface="Arial" panose="020B0604020202020204" pitchFamily="34" charset="0"/>
              </a:rPr>
              <a:t>Lack of representative data</a:t>
            </a:r>
            <a:endParaRPr lang="en-US" sz="2400" b="1" dirty="0">
              <a:solidFill>
                <a:srgbClr val="AF2021"/>
              </a:solidFill>
            </a:endParaRPr>
          </a:p>
        </p:txBody>
      </p:sp>
      <p:sp>
        <p:nvSpPr>
          <p:cNvPr id="6" name="TextBox 5">
            <a:extLst>
              <a:ext uri="{FF2B5EF4-FFF2-40B4-BE49-F238E27FC236}">
                <a16:creationId xmlns:a16="http://schemas.microsoft.com/office/drawing/2014/main" id="{A0C2F509-D73D-E79A-89BC-D4C70F6A5ED5}"/>
              </a:ext>
            </a:extLst>
          </p:cNvPr>
          <p:cNvSpPr txBox="1"/>
          <p:nvPr/>
        </p:nvSpPr>
        <p:spPr>
          <a:xfrm>
            <a:off x="5724606" y="3195725"/>
            <a:ext cx="6098458" cy="461665"/>
          </a:xfrm>
          <a:prstGeom prst="rect">
            <a:avLst/>
          </a:prstGeom>
          <a:noFill/>
        </p:spPr>
        <p:txBody>
          <a:bodyPr wrap="square">
            <a:spAutoFit/>
          </a:bodyPr>
          <a:lstStyle/>
          <a:p>
            <a:pPr algn="ctr"/>
            <a:r>
              <a:rPr lang="en-US" sz="2400" b="1" dirty="0">
                <a:solidFill>
                  <a:srgbClr val="AF2021"/>
                </a:solidFill>
                <a:latin typeface="Arial" panose="020B0604020202020204" pitchFamily="34" charset="0"/>
                <a:cs typeface="Arial" panose="020B0604020202020204" pitchFamily="34" charset="0"/>
              </a:rPr>
              <a:t>Historical literature</a:t>
            </a:r>
            <a:endParaRPr lang="en-US" sz="2400" b="1" dirty="0">
              <a:solidFill>
                <a:srgbClr val="AF2021"/>
              </a:solidFill>
            </a:endParaRPr>
          </a:p>
        </p:txBody>
      </p:sp>
      <p:sp>
        <p:nvSpPr>
          <p:cNvPr id="7" name="TextBox 6">
            <a:extLst>
              <a:ext uri="{FF2B5EF4-FFF2-40B4-BE49-F238E27FC236}">
                <a16:creationId xmlns:a16="http://schemas.microsoft.com/office/drawing/2014/main" id="{AEC59848-64A7-058F-5E6A-C97B8A08CD20}"/>
              </a:ext>
            </a:extLst>
          </p:cNvPr>
          <p:cNvSpPr txBox="1"/>
          <p:nvPr/>
        </p:nvSpPr>
        <p:spPr>
          <a:xfrm>
            <a:off x="572278" y="3657390"/>
            <a:ext cx="4206199"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Non-white and/or Hispanic participants represent 13% of total sample</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Less observations for the model to learn from = poorer predictive accuracy</a:t>
            </a:r>
          </a:p>
        </p:txBody>
      </p:sp>
      <p:sp>
        <p:nvSpPr>
          <p:cNvPr id="8" name="TextBox 7">
            <a:extLst>
              <a:ext uri="{FF2B5EF4-FFF2-40B4-BE49-F238E27FC236}">
                <a16:creationId xmlns:a16="http://schemas.microsoft.com/office/drawing/2014/main" id="{394C5BB3-5B13-37A7-0EF2-5198C982E215}"/>
              </a:ext>
            </a:extLst>
          </p:cNvPr>
          <p:cNvSpPr txBox="1"/>
          <p:nvPr/>
        </p:nvSpPr>
        <p:spPr>
          <a:xfrm>
            <a:off x="7413526" y="3657390"/>
            <a:ext cx="3633016" cy="2554545"/>
          </a:xfrm>
          <a:prstGeom prst="rect">
            <a:avLst/>
          </a:prstGeom>
          <a:noFill/>
        </p:spPr>
        <p:txBody>
          <a:bodyPr wrap="square" rtlCol="0">
            <a:spAutoFit/>
          </a:bodyPr>
          <a:lstStyle/>
          <a:p>
            <a:pPr marL="285750" indent="-285750">
              <a:buFont typeface="Arial" panose="020B0604020202020204" pitchFamily="34" charset="0"/>
              <a:buChar char="•"/>
            </a:pPr>
            <a:r>
              <a:rPr lang="en-US" sz="2000" i="1" dirty="0">
                <a:latin typeface="Arial" panose="020B0604020202020204" pitchFamily="34" charset="0"/>
                <a:cs typeface="Arial" panose="020B0604020202020204" pitchFamily="34" charset="0"/>
              </a:rPr>
              <a:t>N</a:t>
            </a:r>
            <a:r>
              <a:rPr lang="en-US" sz="2000" dirty="0">
                <a:latin typeface="Arial" panose="020B0604020202020204" pitchFamily="34" charset="0"/>
                <a:cs typeface="Arial" panose="020B0604020202020204" pitchFamily="34" charset="0"/>
              </a:rPr>
              <a:t> male = 74, </a:t>
            </a:r>
            <a:r>
              <a:rPr lang="en-US" sz="2000" i="1" dirty="0">
                <a:latin typeface="Arial" panose="020B0604020202020204" pitchFamily="34" charset="0"/>
                <a:cs typeface="Arial" panose="020B0604020202020204" pitchFamily="34" charset="0"/>
              </a:rPr>
              <a:t>N</a:t>
            </a:r>
            <a:r>
              <a:rPr lang="en-US" sz="2000" dirty="0">
                <a:latin typeface="Arial" panose="020B0604020202020204" pitchFamily="34" charset="0"/>
                <a:cs typeface="Arial" panose="020B0604020202020204" pitchFamily="34" charset="0"/>
              </a:rPr>
              <a:t> female = 72</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AUD theory largely built on research on the experiences of, predominantly white, men</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Features may not be as salient predictors for lapse for women</a:t>
            </a:r>
          </a:p>
        </p:txBody>
      </p:sp>
      <p:cxnSp>
        <p:nvCxnSpPr>
          <p:cNvPr id="10" name="Straight Connector 9">
            <a:extLst>
              <a:ext uri="{FF2B5EF4-FFF2-40B4-BE49-F238E27FC236}">
                <a16:creationId xmlns:a16="http://schemas.microsoft.com/office/drawing/2014/main" id="{2A5FB239-0115-2F49-C1FC-0D873CD14931}"/>
              </a:ext>
            </a:extLst>
          </p:cNvPr>
          <p:cNvCxnSpPr>
            <a:cxnSpLocks/>
          </p:cNvCxnSpPr>
          <p:nvPr/>
        </p:nvCxnSpPr>
        <p:spPr>
          <a:xfrm>
            <a:off x="6096000" y="3752833"/>
            <a:ext cx="0" cy="1843549"/>
          </a:xfrm>
          <a:prstGeom prst="line">
            <a:avLst/>
          </a:prstGeom>
          <a:ln>
            <a:solidFill>
              <a:srgbClr val="AF202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213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17972-6125-D51A-497E-F03216A12E0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26E84B8-B99F-B55D-DC4B-D87665C85767}"/>
              </a:ext>
            </a:extLst>
          </p:cNvPr>
          <p:cNvSpPr txBox="1"/>
          <p:nvPr/>
        </p:nvSpPr>
        <p:spPr>
          <a:xfrm>
            <a:off x="265471" y="67685"/>
            <a:ext cx="7771166" cy="769441"/>
          </a:xfrm>
          <a:prstGeom prst="rect">
            <a:avLst/>
          </a:prstGeom>
          <a:noFill/>
        </p:spPr>
        <p:txBody>
          <a:bodyPr wrap="none" rtlCol="0">
            <a:spAutoFit/>
          </a:bodyPr>
          <a:lstStyle/>
          <a:p>
            <a:pPr algn="ctr"/>
            <a:r>
              <a:rPr lang="en-US" sz="4400" b="1" dirty="0">
                <a:latin typeface="Aptos Narrow" panose="020B0004020202020204" pitchFamily="34" charset="0"/>
                <a:cs typeface="Arial" panose="020B0604020202020204" pitchFamily="34" charset="0"/>
              </a:rPr>
              <a:t>Limitations and future directions</a:t>
            </a:r>
          </a:p>
        </p:txBody>
      </p:sp>
      <p:sp>
        <p:nvSpPr>
          <p:cNvPr id="3" name="TextBox 2">
            <a:extLst>
              <a:ext uri="{FF2B5EF4-FFF2-40B4-BE49-F238E27FC236}">
                <a16:creationId xmlns:a16="http://schemas.microsoft.com/office/drawing/2014/main" id="{953D458F-C9BA-483F-B3C2-54CFE1C8A394}"/>
              </a:ext>
            </a:extLst>
          </p:cNvPr>
          <p:cNvSpPr txBox="1"/>
          <p:nvPr/>
        </p:nvSpPr>
        <p:spPr>
          <a:xfrm>
            <a:off x="572278" y="1240331"/>
            <a:ext cx="8969928"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Model only has a fair level of performance</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A simple strategy to improve this is to </a:t>
            </a:r>
            <a:r>
              <a:rPr lang="en-US" sz="2400" b="1" dirty="0">
                <a:solidFill>
                  <a:srgbClr val="AF2021"/>
                </a:solidFill>
                <a:latin typeface="Arial" panose="020B0604020202020204" pitchFamily="34" charset="0"/>
                <a:cs typeface="Arial" panose="020B0604020202020204" pitchFamily="34" charset="0"/>
              </a:rPr>
              <a:t>explore additional features</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More rigorous model comparison</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Current comparison against chance performance – </a:t>
            </a:r>
            <a:r>
              <a:rPr lang="en-US" sz="2400" b="1" dirty="0">
                <a:solidFill>
                  <a:srgbClr val="AF2021"/>
                </a:solidFill>
                <a:latin typeface="Arial" panose="020B0604020202020204" pitchFamily="34" charset="0"/>
                <a:cs typeface="Arial" panose="020B0604020202020204" pitchFamily="34" charset="0"/>
              </a:rPr>
              <a:t>develop baseline model</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Closer examination of important features</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Break apart </a:t>
            </a:r>
            <a:r>
              <a:rPr lang="en-US" sz="2400" b="1" dirty="0">
                <a:solidFill>
                  <a:srgbClr val="AF2021"/>
                </a:solidFill>
                <a:latin typeface="Arial" panose="020B0604020202020204" pitchFamily="34" charset="0"/>
                <a:cs typeface="Arial" panose="020B0604020202020204" pitchFamily="34" charset="0"/>
              </a:rPr>
              <a:t>global feature importance</a:t>
            </a:r>
            <a:r>
              <a:rPr lang="en-US" sz="2400" b="1"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and examine</a:t>
            </a:r>
            <a:br>
              <a:rPr lang="en-US" sz="2400" dirty="0">
                <a:latin typeface="Arial" panose="020B0604020202020204" pitchFamily="34" charset="0"/>
                <a:cs typeface="Arial" panose="020B0604020202020204" pitchFamily="34" charset="0"/>
              </a:rPr>
            </a:br>
            <a:r>
              <a:rPr lang="en-US" sz="2400" b="1" dirty="0">
                <a:solidFill>
                  <a:srgbClr val="AF2021"/>
                </a:solidFill>
                <a:latin typeface="Arial" panose="020B0604020202020204" pitchFamily="34" charset="0"/>
                <a:cs typeface="Arial" panose="020B0604020202020204" pitchFamily="34" charset="0"/>
              </a:rPr>
              <a:t>local feature importance</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Integration of most predictive features with ecological momentary assessment (EMA)-based model</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Optimize </a:t>
            </a:r>
            <a:r>
              <a:rPr lang="en-US" sz="2400" b="1" dirty="0">
                <a:solidFill>
                  <a:srgbClr val="AF2021"/>
                </a:solidFill>
                <a:latin typeface="Arial" panose="020B0604020202020204" pitchFamily="34" charset="0"/>
                <a:cs typeface="Arial" panose="020B0604020202020204" pitchFamily="34" charset="0"/>
              </a:rPr>
              <a:t>development of a continuous risk monitoring system </a:t>
            </a:r>
            <a:r>
              <a:rPr lang="en-US" sz="2400" dirty="0">
                <a:latin typeface="Arial" panose="020B0604020202020204" pitchFamily="34" charset="0"/>
                <a:cs typeface="Arial" panose="020B0604020202020204" pitchFamily="34" charset="0"/>
              </a:rPr>
              <a:t>in recently funded grant (1R01AA031762-01)</a:t>
            </a:r>
          </a:p>
        </p:txBody>
      </p:sp>
    </p:spTree>
    <p:extLst>
      <p:ext uri="{BB962C8B-B14F-4D97-AF65-F5344CB8AC3E}">
        <p14:creationId xmlns:p14="http://schemas.microsoft.com/office/powerpoint/2010/main" val="3812487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5DB1F1-E633-597F-DE3B-751B7462EFE0}"/>
              </a:ext>
            </a:extLst>
          </p:cNvPr>
          <p:cNvSpPr txBox="1"/>
          <p:nvPr/>
        </p:nvSpPr>
        <p:spPr>
          <a:xfrm>
            <a:off x="287762" y="168399"/>
            <a:ext cx="2852064" cy="769441"/>
          </a:xfrm>
          <a:prstGeom prst="rect">
            <a:avLst/>
          </a:prstGeom>
          <a:noFill/>
        </p:spPr>
        <p:txBody>
          <a:bodyPr wrap="none" rtlCol="0">
            <a:spAutoFit/>
          </a:bodyPr>
          <a:lstStyle/>
          <a:p>
            <a:pPr algn="ctr"/>
            <a:r>
              <a:rPr lang="en-US" sz="4400" b="1" dirty="0">
                <a:latin typeface="Aptos Narrow" panose="020B0004020202020204" pitchFamily="34" charset="0"/>
                <a:cs typeface="Arial" panose="020B0604020202020204" pitchFamily="34" charset="0"/>
              </a:rPr>
              <a:t>Conclusion</a:t>
            </a:r>
          </a:p>
        </p:txBody>
      </p:sp>
      <p:sp>
        <p:nvSpPr>
          <p:cNvPr id="5" name="TextBox 4">
            <a:extLst>
              <a:ext uri="{FF2B5EF4-FFF2-40B4-BE49-F238E27FC236}">
                <a16:creationId xmlns:a16="http://schemas.microsoft.com/office/drawing/2014/main" id="{89C365CB-336A-7669-C0AB-DAA1FFE8F79C}"/>
              </a:ext>
            </a:extLst>
          </p:cNvPr>
          <p:cNvSpPr txBox="1"/>
          <p:nvPr/>
        </p:nvSpPr>
        <p:spPr>
          <a:xfrm>
            <a:off x="2559590" y="1351508"/>
            <a:ext cx="7072820" cy="4154984"/>
          </a:xfrm>
          <a:prstGeom prst="rect">
            <a:avLst/>
          </a:prstGeom>
          <a:noFill/>
        </p:spPr>
        <p:txBody>
          <a:bodyPr wrap="square">
            <a:spAutoFit/>
          </a:bodyPr>
          <a:lstStyle/>
          <a:p>
            <a:pPr algn="ctr"/>
            <a:r>
              <a:rPr lang="en-US" sz="2400" b="0" i="0" dirty="0">
                <a:solidFill>
                  <a:srgbClr val="373A3C"/>
                </a:solidFill>
                <a:effectLst/>
                <a:latin typeface="Arial" panose="020B0604020202020204" pitchFamily="34" charset="0"/>
                <a:cs typeface="Arial" panose="020B0604020202020204" pitchFamily="34" charset="0"/>
              </a:rPr>
              <a:t>It is </a:t>
            </a:r>
            <a:r>
              <a:rPr lang="en-US" sz="2400" b="1" i="0" dirty="0">
                <a:solidFill>
                  <a:srgbClr val="AF2021"/>
                </a:solidFill>
                <a:effectLst/>
                <a:latin typeface="Arial" panose="020B0604020202020204" pitchFamily="34" charset="0"/>
                <a:cs typeface="Arial" panose="020B0604020202020204" pitchFamily="34" charset="0"/>
              </a:rPr>
              <a:t>feasible to predict lapse with a fair level of accuracy using geolocation data</a:t>
            </a:r>
            <a:r>
              <a:rPr lang="en-US" sz="2400" b="0" i="0" dirty="0">
                <a:solidFill>
                  <a:srgbClr val="373A3C"/>
                </a:solidFill>
                <a:effectLst/>
                <a:latin typeface="Arial" panose="020B0604020202020204" pitchFamily="34" charset="0"/>
                <a:cs typeface="Arial" panose="020B0604020202020204" pitchFamily="34" charset="0"/>
              </a:rPr>
              <a:t>, suggesting that geolocation data is a viable supplement for a continuous risk prediction monitoring system.</a:t>
            </a:r>
          </a:p>
          <a:p>
            <a:pPr algn="ctr"/>
            <a:endParaRPr lang="en-US" sz="2400" dirty="0">
              <a:solidFill>
                <a:srgbClr val="373A3C"/>
              </a:solidFill>
              <a:latin typeface="Arial" panose="020B0604020202020204" pitchFamily="34" charset="0"/>
              <a:cs typeface="Arial" panose="020B0604020202020204" pitchFamily="34" charset="0"/>
            </a:endParaRPr>
          </a:p>
          <a:p>
            <a:pPr algn="ctr"/>
            <a:r>
              <a:rPr lang="en-US" sz="2400" b="0" i="0" dirty="0">
                <a:solidFill>
                  <a:srgbClr val="373A3C"/>
                </a:solidFill>
                <a:effectLst/>
                <a:latin typeface="Arial" panose="020B0604020202020204" pitchFamily="34" charset="0"/>
                <a:cs typeface="Arial" panose="020B0604020202020204" pitchFamily="34" charset="0"/>
              </a:rPr>
              <a:t>However, our model demonstrates </a:t>
            </a:r>
            <a:r>
              <a:rPr lang="en-US" sz="2400" b="1" i="0" dirty="0">
                <a:solidFill>
                  <a:srgbClr val="AF2021"/>
                </a:solidFill>
                <a:effectLst/>
                <a:latin typeface="Arial" panose="020B0604020202020204" pitchFamily="34" charset="0"/>
                <a:cs typeface="Arial" panose="020B0604020202020204" pitchFamily="34" charset="0"/>
              </a:rPr>
              <a:t>differential performance across subgroups</a:t>
            </a:r>
            <a:r>
              <a:rPr lang="en-US" sz="2400" b="0" i="0" dirty="0">
                <a:solidFill>
                  <a:srgbClr val="373A3C"/>
                </a:solidFill>
                <a:effectLst/>
                <a:latin typeface="Arial" panose="020B0604020202020204" pitchFamily="34" charset="0"/>
                <a:cs typeface="Arial" panose="020B0604020202020204" pitchFamily="34" charset="0"/>
              </a:rPr>
              <a:t>.</a:t>
            </a:r>
          </a:p>
          <a:p>
            <a:pPr algn="ctr"/>
            <a:endParaRPr lang="en-US" sz="2400" dirty="0">
              <a:solidFill>
                <a:srgbClr val="373A3C"/>
              </a:solidFill>
              <a:latin typeface="Arial" panose="020B0604020202020204" pitchFamily="34" charset="0"/>
              <a:cs typeface="Arial" panose="020B0604020202020204" pitchFamily="34" charset="0"/>
            </a:endParaRPr>
          </a:p>
          <a:p>
            <a:pPr algn="ctr"/>
            <a:r>
              <a:rPr lang="en-US" sz="2400" b="0" i="0" dirty="0">
                <a:solidFill>
                  <a:srgbClr val="373A3C"/>
                </a:solidFill>
                <a:effectLst/>
                <a:latin typeface="Arial" panose="020B0604020202020204" pitchFamily="34" charset="0"/>
                <a:cs typeface="Arial" panose="020B0604020202020204" pitchFamily="34" charset="0"/>
              </a:rPr>
              <a:t>Moving forward, </a:t>
            </a:r>
            <a:r>
              <a:rPr lang="en-US" sz="2400" b="1" i="0" dirty="0">
                <a:solidFill>
                  <a:srgbClr val="AF2021"/>
                </a:solidFill>
                <a:effectLst/>
                <a:latin typeface="Arial" panose="020B0604020202020204" pitchFamily="34" charset="0"/>
                <a:cs typeface="Arial" panose="020B0604020202020204" pitchFamily="34" charset="0"/>
              </a:rPr>
              <a:t>additional risk-relevant features </a:t>
            </a:r>
            <a:r>
              <a:rPr lang="en-US" sz="2400" b="0" i="0" dirty="0">
                <a:solidFill>
                  <a:srgbClr val="373A3C"/>
                </a:solidFill>
                <a:effectLst/>
                <a:latin typeface="Arial" panose="020B0604020202020204" pitchFamily="34" charset="0"/>
                <a:cs typeface="Arial" panose="020B0604020202020204" pitchFamily="34" charset="0"/>
              </a:rPr>
              <a:t>will be added to the model to improve prediction and the </a:t>
            </a:r>
            <a:r>
              <a:rPr lang="en-US" sz="2400" b="1" i="0" dirty="0">
                <a:solidFill>
                  <a:srgbClr val="AF2021"/>
                </a:solidFill>
                <a:effectLst/>
                <a:latin typeface="Arial" panose="020B0604020202020204" pitchFamily="34" charset="0"/>
                <a:cs typeface="Arial" panose="020B0604020202020204" pitchFamily="34" charset="0"/>
              </a:rPr>
              <a:t>final model will be evaluated</a:t>
            </a:r>
            <a:r>
              <a:rPr lang="en-US" sz="2400" b="0" i="0" dirty="0">
                <a:solidFill>
                  <a:srgbClr val="373A3C"/>
                </a:solidFill>
                <a:effectLst/>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21528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l="-4000" r="-4000"/>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B199F4C-8FC9-0F07-FB0A-421B1C516C19}"/>
              </a:ext>
            </a:extLst>
          </p:cNvPr>
          <p:cNvSpPr txBox="1"/>
          <p:nvPr/>
        </p:nvSpPr>
        <p:spPr>
          <a:xfrm>
            <a:off x="254993" y="1982450"/>
            <a:ext cx="5231817" cy="1446550"/>
          </a:xfrm>
          <a:prstGeom prst="rect">
            <a:avLst/>
          </a:prstGeom>
          <a:noFill/>
        </p:spPr>
        <p:txBody>
          <a:bodyPr wrap="none" rtlCol="0">
            <a:spAutoFit/>
          </a:bodyPr>
          <a:lstStyle/>
          <a:p>
            <a:pPr algn="ctr"/>
            <a:r>
              <a:rPr lang="en-US" sz="8800" b="1" dirty="0">
                <a:solidFill>
                  <a:srgbClr val="AF2021"/>
                </a:solidFill>
                <a:latin typeface="Aptos Narrow" panose="020B0004020202020204" pitchFamily="34" charset="0"/>
                <a:cs typeface="Arial" panose="020B0604020202020204" pitchFamily="34" charset="0"/>
              </a:rPr>
              <a:t>Thank you!</a:t>
            </a:r>
          </a:p>
        </p:txBody>
      </p:sp>
    </p:spTree>
    <p:extLst>
      <p:ext uri="{BB962C8B-B14F-4D97-AF65-F5344CB8AC3E}">
        <p14:creationId xmlns:p14="http://schemas.microsoft.com/office/powerpoint/2010/main" val="18505765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5DB1F1-E633-597F-DE3B-751B7462EFE0}"/>
              </a:ext>
            </a:extLst>
          </p:cNvPr>
          <p:cNvSpPr txBox="1"/>
          <p:nvPr/>
        </p:nvSpPr>
        <p:spPr>
          <a:xfrm>
            <a:off x="366358" y="153650"/>
            <a:ext cx="2834367" cy="769441"/>
          </a:xfrm>
          <a:prstGeom prst="rect">
            <a:avLst/>
          </a:prstGeom>
          <a:noFill/>
        </p:spPr>
        <p:txBody>
          <a:bodyPr wrap="none" rtlCol="0">
            <a:spAutoFit/>
          </a:bodyPr>
          <a:lstStyle/>
          <a:p>
            <a:pPr algn="ctr"/>
            <a:r>
              <a:rPr lang="en-US" sz="4400" b="1" dirty="0">
                <a:latin typeface="Aptos Narrow" panose="020B0004020202020204" pitchFamily="34" charset="0"/>
                <a:cs typeface="Arial" panose="020B0604020202020204" pitchFamily="34" charset="0"/>
              </a:rPr>
              <a:t>References</a:t>
            </a:r>
          </a:p>
        </p:txBody>
      </p:sp>
      <p:sp>
        <p:nvSpPr>
          <p:cNvPr id="11" name="TextBox 10">
            <a:extLst>
              <a:ext uri="{FF2B5EF4-FFF2-40B4-BE49-F238E27FC236}">
                <a16:creationId xmlns:a16="http://schemas.microsoft.com/office/drawing/2014/main" id="{1F53EB20-E8DF-43AD-A5C7-595DAA0F235A}"/>
              </a:ext>
            </a:extLst>
          </p:cNvPr>
          <p:cNvSpPr txBox="1"/>
          <p:nvPr/>
        </p:nvSpPr>
        <p:spPr>
          <a:xfrm>
            <a:off x="59410" y="923091"/>
            <a:ext cx="12073180" cy="5632311"/>
          </a:xfrm>
          <a:prstGeom prst="rect">
            <a:avLst/>
          </a:prstGeom>
          <a:noFill/>
        </p:spPr>
        <p:txBody>
          <a:bodyPr wrap="square" numCol="4" rtlCol="0">
            <a:spAutoFit/>
          </a:bodyPr>
          <a:lstStyle/>
          <a:p>
            <a:r>
              <a:rPr lang="en-US" sz="750" b="0" i="0" dirty="0">
                <a:effectLst/>
                <a:latin typeface="Arial" panose="020B0604020202020204" pitchFamily="34" charset="0"/>
                <a:cs typeface="Arial" panose="020B0604020202020204" pitchFamily="34" charset="0"/>
              </a:rPr>
              <a:t>Calling, S., Ohlsson, H., </a:t>
            </a:r>
            <a:r>
              <a:rPr lang="en-US" sz="750" b="0" i="0" dirty="0" err="1">
                <a:effectLst/>
                <a:latin typeface="Arial" panose="020B0604020202020204" pitchFamily="34" charset="0"/>
                <a:cs typeface="Arial" panose="020B0604020202020204" pitchFamily="34" charset="0"/>
              </a:rPr>
              <a:t>Sundquist</a:t>
            </a:r>
            <a:r>
              <a:rPr lang="en-US" sz="750" b="0" i="0" dirty="0">
                <a:effectLst/>
                <a:latin typeface="Arial" panose="020B0604020202020204" pitchFamily="34" charset="0"/>
                <a:cs typeface="Arial" panose="020B0604020202020204" pitchFamily="34" charset="0"/>
              </a:rPr>
              <a:t>, J., </a:t>
            </a:r>
            <a:r>
              <a:rPr lang="en-US" sz="750" b="0" i="0" dirty="0" err="1">
                <a:effectLst/>
                <a:latin typeface="Arial" panose="020B0604020202020204" pitchFamily="34" charset="0"/>
                <a:cs typeface="Arial" panose="020B0604020202020204" pitchFamily="34" charset="0"/>
              </a:rPr>
              <a:t>Sundquist</a:t>
            </a:r>
            <a:r>
              <a:rPr lang="en-US" sz="750" b="0" i="0" dirty="0">
                <a:effectLst/>
                <a:latin typeface="Arial" panose="020B0604020202020204" pitchFamily="34" charset="0"/>
                <a:cs typeface="Arial" panose="020B0604020202020204" pitchFamily="34" charset="0"/>
              </a:rPr>
              <a:t>, K., &amp; Kendler, K. S. (2019). </a:t>
            </a:r>
            <a:r>
              <a:rPr lang="en-US" sz="750" b="0" i="0" dirty="0">
                <a:solidFill>
                  <a:srgbClr val="AF2021"/>
                </a:solidFill>
                <a:effectLst/>
                <a:latin typeface="Arial" panose="020B0604020202020204" pitchFamily="34" charset="0"/>
                <a:cs typeface="Arial" panose="020B0604020202020204" pitchFamily="34" charset="0"/>
              </a:rPr>
              <a:t>Socioeconomic status and alcohol use disorders across the lifespan: A co-relative control study. </a:t>
            </a:r>
            <a:r>
              <a:rPr lang="en-US" sz="750" b="0" i="1" dirty="0" err="1">
                <a:effectLst/>
                <a:latin typeface="Arial" panose="020B0604020202020204" pitchFamily="34" charset="0"/>
                <a:cs typeface="Arial" panose="020B0604020202020204" pitchFamily="34" charset="0"/>
              </a:rPr>
              <a:t>PloS</a:t>
            </a:r>
            <a:r>
              <a:rPr lang="en-US" sz="750" b="0" i="1" dirty="0">
                <a:effectLst/>
                <a:latin typeface="Arial" panose="020B0604020202020204" pitchFamily="34" charset="0"/>
                <a:cs typeface="Arial" panose="020B0604020202020204" pitchFamily="34" charset="0"/>
              </a:rPr>
              <a:t> one</a:t>
            </a:r>
            <a:r>
              <a:rPr lang="en-US" sz="750" b="0" i="0" dirty="0">
                <a:effectLst/>
                <a:latin typeface="Arial" panose="020B0604020202020204" pitchFamily="34" charset="0"/>
                <a:cs typeface="Arial" panose="020B0604020202020204" pitchFamily="34" charset="0"/>
              </a:rPr>
              <a:t>, </a:t>
            </a:r>
            <a:r>
              <a:rPr lang="en-US" sz="750" b="0" i="1" dirty="0">
                <a:effectLst/>
                <a:latin typeface="Arial" panose="020B0604020202020204" pitchFamily="34" charset="0"/>
                <a:cs typeface="Arial" panose="020B0604020202020204" pitchFamily="34" charset="0"/>
              </a:rPr>
              <a:t>14</a:t>
            </a:r>
            <a:r>
              <a:rPr lang="en-US" sz="750" b="0" i="0" dirty="0">
                <a:effectLst/>
                <a:latin typeface="Arial" panose="020B0604020202020204" pitchFamily="34" charset="0"/>
                <a:cs typeface="Arial" panose="020B0604020202020204" pitchFamily="34" charset="0"/>
              </a:rPr>
              <a:t>(10), e0224127. </a:t>
            </a:r>
          </a:p>
          <a:p>
            <a:endParaRPr lang="en-US" sz="750" b="0" i="0" dirty="0">
              <a:effectLst/>
              <a:latin typeface="Arial" panose="020B0604020202020204" pitchFamily="34" charset="0"/>
              <a:cs typeface="Arial" panose="020B0604020202020204" pitchFamily="34" charset="0"/>
            </a:endParaRPr>
          </a:p>
          <a:p>
            <a:r>
              <a:rPr lang="en-US" sz="750" b="0" i="0" dirty="0">
                <a:effectLst/>
                <a:latin typeface="Arial" panose="020B0604020202020204" pitchFamily="34" charset="0"/>
                <a:cs typeface="Arial" panose="020B0604020202020204" pitchFamily="34" charset="0"/>
              </a:rPr>
              <a:t>Davis, C. N., &amp; O’Neill, S. E. (2022). </a:t>
            </a:r>
            <a:r>
              <a:rPr lang="en-US" sz="750" b="0" i="0" dirty="0">
                <a:solidFill>
                  <a:srgbClr val="AF2021"/>
                </a:solidFill>
                <a:effectLst/>
                <a:latin typeface="Arial" panose="020B0604020202020204" pitchFamily="34" charset="0"/>
                <a:cs typeface="Arial" panose="020B0604020202020204" pitchFamily="34" charset="0"/>
              </a:rPr>
              <a:t>Treatment of alcohol use problems among rural populations: a review of barriers and considerations for increasing access to quality care. </a:t>
            </a:r>
            <a:r>
              <a:rPr lang="en-US" sz="750" b="0" i="1" dirty="0">
                <a:effectLst/>
                <a:latin typeface="Arial" panose="020B0604020202020204" pitchFamily="34" charset="0"/>
                <a:cs typeface="Arial" panose="020B0604020202020204" pitchFamily="34" charset="0"/>
              </a:rPr>
              <a:t>Current Addiction Reports</a:t>
            </a:r>
            <a:r>
              <a:rPr lang="en-US" sz="750" b="0" i="0" dirty="0">
                <a:effectLst/>
                <a:latin typeface="Arial" panose="020B0604020202020204" pitchFamily="34" charset="0"/>
                <a:cs typeface="Arial" panose="020B0604020202020204" pitchFamily="34" charset="0"/>
              </a:rPr>
              <a:t>, </a:t>
            </a:r>
            <a:r>
              <a:rPr lang="en-US" sz="750" b="0" i="1" dirty="0">
                <a:effectLst/>
                <a:latin typeface="Arial" panose="020B0604020202020204" pitchFamily="34" charset="0"/>
                <a:cs typeface="Arial" panose="020B0604020202020204" pitchFamily="34" charset="0"/>
              </a:rPr>
              <a:t>9</a:t>
            </a:r>
            <a:r>
              <a:rPr lang="en-US" sz="750" b="0" i="0" dirty="0">
                <a:effectLst/>
                <a:latin typeface="Arial" panose="020B0604020202020204" pitchFamily="34" charset="0"/>
                <a:cs typeface="Arial" panose="020B0604020202020204" pitchFamily="34" charset="0"/>
              </a:rPr>
              <a:t>(4), 432-444.</a:t>
            </a:r>
          </a:p>
          <a:p>
            <a:endParaRPr lang="en-US" sz="750" dirty="0">
              <a:latin typeface="Arial" panose="020B0604020202020204" pitchFamily="34" charset="0"/>
              <a:cs typeface="Arial" panose="020B0604020202020204" pitchFamily="34" charset="0"/>
            </a:endParaRPr>
          </a:p>
          <a:p>
            <a:r>
              <a:rPr lang="en-US" sz="750" b="0" i="0" dirty="0" err="1">
                <a:effectLst/>
                <a:latin typeface="Arial" panose="020B0604020202020204" pitchFamily="34" charset="0"/>
                <a:cs typeface="Arial" panose="020B0604020202020204" pitchFamily="34" charset="0"/>
              </a:rPr>
              <a:t>Doryab</a:t>
            </a:r>
            <a:r>
              <a:rPr lang="en-US" sz="750" b="0" i="0" dirty="0">
                <a:effectLst/>
                <a:latin typeface="Arial" panose="020B0604020202020204" pitchFamily="34" charset="0"/>
                <a:cs typeface="Arial" panose="020B0604020202020204" pitchFamily="34" charset="0"/>
              </a:rPr>
              <a:t>, A., </a:t>
            </a:r>
            <a:r>
              <a:rPr lang="en-US" sz="750" b="0" i="0" dirty="0" err="1">
                <a:effectLst/>
                <a:latin typeface="Arial" panose="020B0604020202020204" pitchFamily="34" charset="0"/>
                <a:cs typeface="Arial" panose="020B0604020202020204" pitchFamily="34" charset="0"/>
              </a:rPr>
              <a:t>Villalba</a:t>
            </a:r>
            <a:r>
              <a:rPr lang="en-US" sz="750" b="0" i="0" dirty="0">
                <a:effectLst/>
                <a:latin typeface="Arial" panose="020B0604020202020204" pitchFamily="34" charset="0"/>
                <a:cs typeface="Arial" panose="020B0604020202020204" pitchFamily="34" charset="0"/>
              </a:rPr>
              <a:t>, D. K., </a:t>
            </a:r>
            <a:r>
              <a:rPr lang="en-US" sz="750" b="0" i="0" dirty="0" err="1">
                <a:effectLst/>
                <a:latin typeface="Arial" panose="020B0604020202020204" pitchFamily="34" charset="0"/>
                <a:cs typeface="Arial" panose="020B0604020202020204" pitchFamily="34" charset="0"/>
              </a:rPr>
              <a:t>Chikersal</a:t>
            </a:r>
            <a:r>
              <a:rPr lang="en-US" sz="750" b="0" i="0" dirty="0">
                <a:effectLst/>
                <a:latin typeface="Arial" panose="020B0604020202020204" pitchFamily="34" charset="0"/>
                <a:cs typeface="Arial" panose="020B0604020202020204" pitchFamily="34" charset="0"/>
              </a:rPr>
              <a:t>, P., Dutcher, J. M., </a:t>
            </a:r>
            <a:r>
              <a:rPr lang="en-US" sz="750" b="0" i="0" dirty="0" err="1">
                <a:effectLst/>
                <a:latin typeface="Arial" panose="020B0604020202020204" pitchFamily="34" charset="0"/>
                <a:cs typeface="Arial" panose="020B0604020202020204" pitchFamily="34" charset="0"/>
              </a:rPr>
              <a:t>Tumminia</a:t>
            </a:r>
            <a:r>
              <a:rPr lang="en-US" sz="750" b="0" i="0" dirty="0">
                <a:effectLst/>
                <a:latin typeface="Arial" panose="020B0604020202020204" pitchFamily="34" charset="0"/>
                <a:cs typeface="Arial" panose="020B0604020202020204" pitchFamily="34" charset="0"/>
              </a:rPr>
              <a:t>, M., Liu, X., ... &amp; Dey, A. K. (2019). </a:t>
            </a:r>
            <a:r>
              <a:rPr lang="en-US" sz="750" b="0" i="0" dirty="0">
                <a:solidFill>
                  <a:srgbClr val="AF2021"/>
                </a:solidFill>
                <a:effectLst/>
                <a:latin typeface="Arial" panose="020B0604020202020204" pitchFamily="34" charset="0"/>
                <a:cs typeface="Arial" panose="020B0604020202020204" pitchFamily="34" charset="0"/>
              </a:rPr>
              <a:t>Identifying behavioral phenotypes of loneliness and social isolation with passive sensing: statistical analysis, data mining and machine learning of smartphone and </a:t>
            </a:r>
            <a:r>
              <a:rPr lang="en-US" sz="750" b="0" i="0" dirty="0" err="1">
                <a:solidFill>
                  <a:srgbClr val="AF2021"/>
                </a:solidFill>
                <a:effectLst/>
                <a:latin typeface="Arial" panose="020B0604020202020204" pitchFamily="34" charset="0"/>
                <a:cs typeface="Arial" panose="020B0604020202020204" pitchFamily="34" charset="0"/>
              </a:rPr>
              <a:t>fitbit</a:t>
            </a:r>
            <a:r>
              <a:rPr lang="en-US" sz="750" b="0" i="0" dirty="0">
                <a:solidFill>
                  <a:srgbClr val="AF2021"/>
                </a:solidFill>
                <a:effectLst/>
                <a:latin typeface="Arial" panose="020B0604020202020204" pitchFamily="34" charset="0"/>
                <a:cs typeface="Arial" panose="020B0604020202020204" pitchFamily="34" charset="0"/>
              </a:rPr>
              <a:t> data. </a:t>
            </a:r>
            <a:r>
              <a:rPr lang="en-US" sz="750" b="0" i="1" dirty="0">
                <a:effectLst/>
                <a:latin typeface="Arial" panose="020B0604020202020204" pitchFamily="34" charset="0"/>
                <a:cs typeface="Arial" panose="020B0604020202020204" pitchFamily="34" charset="0"/>
              </a:rPr>
              <a:t>JMIR mHealth and </a:t>
            </a:r>
            <a:r>
              <a:rPr lang="en-US" sz="750" b="0" i="1" dirty="0" err="1">
                <a:effectLst/>
                <a:latin typeface="Arial" panose="020B0604020202020204" pitchFamily="34" charset="0"/>
                <a:cs typeface="Arial" panose="020B0604020202020204" pitchFamily="34" charset="0"/>
              </a:rPr>
              <a:t>uHealth</a:t>
            </a:r>
            <a:r>
              <a:rPr lang="en-US" sz="750" b="0" i="0" dirty="0">
                <a:effectLst/>
                <a:latin typeface="Arial" panose="020B0604020202020204" pitchFamily="34" charset="0"/>
                <a:cs typeface="Arial" panose="020B0604020202020204" pitchFamily="34" charset="0"/>
              </a:rPr>
              <a:t>, </a:t>
            </a:r>
            <a:r>
              <a:rPr lang="en-US" sz="750" b="0" i="1" dirty="0">
                <a:effectLst/>
                <a:latin typeface="Arial" panose="020B0604020202020204" pitchFamily="34" charset="0"/>
                <a:cs typeface="Arial" panose="020B0604020202020204" pitchFamily="34" charset="0"/>
              </a:rPr>
              <a:t>7</a:t>
            </a:r>
            <a:r>
              <a:rPr lang="en-US" sz="750" b="0" i="0" dirty="0">
                <a:effectLst/>
                <a:latin typeface="Arial" panose="020B0604020202020204" pitchFamily="34" charset="0"/>
                <a:cs typeface="Arial" panose="020B0604020202020204" pitchFamily="34" charset="0"/>
              </a:rPr>
              <a:t>(7), e13209. </a:t>
            </a:r>
          </a:p>
          <a:p>
            <a:endParaRPr lang="en-US" sz="750" dirty="0">
              <a:latin typeface="Arial" panose="020B0604020202020204" pitchFamily="34" charset="0"/>
              <a:cs typeface="Arial" panose="020B0604020202020204" pitchFamily="34" charset="0"/>
            </a:endParaRPr>
          </a:p>
          <a:p>
            <a:r>
              <a:rPr lang="en-US" sz="750" b="0" i="0" dirty="0">
                <a:effectLst/>
                <a:latin typeface="Arial" panose="020B0604020202020204" pitchFamily="34" charset="0"/>
                <a:cs typeface="Arial" panose="020B0604020202020204" pitchFamily="34" charset="0"/>
              </a:rPr>
              <a:t>Epstein, D. H., </a:t>
            </a:r>
            <a:r>
              <a:rPr lang="en-US" sz="750" b="0" i="0" dirty="0" err="1">
                <a:effectLst/>
                <a:latin typeface="Arial" panose="020B0604020202020204" pitchFamily="34" charset="0"/>
                <a:cs typeface="Arial" panose="020B0604020202020204" pitchFamily="34" charset="0"/>
              </a:rPr>
              <a:t>Tyburski</a:t>
            </a:r>
            <a:r>
              <a:rPr lang="en-US" sz="750" b="0" i="0" dirty="0">
                <a:effectLst/>
                <a:latin typeface="Arial" panose="020B0604020202020204" pitchFamily="34" charset="0"/>
                <a:cs typeface="Arial" panose="020B0604020202020204" pitchFamily="34" charset="0"/>
              </a:rPr>
              <a:t>, M., Craig, I. M., Phillips, K. A., </a:t>
            </a:r>
            <a:r>
              <a:rPr lang="en-US" sz="750" b="0" i="0" dirty="0" err="1">
                <a:effectLst/>
                <a:latin typeface="Arial" panose="020B0604020202020204" pitchFamily="34" charset="0"/>
                <a:cs typeface="Arial" panose="020B0604020202020204" pitchFamily="34" charset="0"/>
              </a:rPr>
              <a:t>Jobes</a:t>
            </a:r>
            <a:r>
              <a:rPr lang="en-US" sz="750" b="0" i="0" dirty="0">
                <a:effectLst/>
                <a:latin typeface="Arial" panose="020B0604020202020204" pitchFamily="34" charset="0"/>
                <a:cs typeface="Arial" panose="020B0604020202020204" pitchFamily="34" charset="0"/>
              </a:rPr>
              <a:t>, M. L., </a:t>
            </a:r>
            <a:r>
              <a:rPr lang="en-US" sz="750" b="0" i="0" dirty="0" err="1">
                <a:effectLst/>
                <a:latin typeface="Arial" panose="020B0604020202020204" pitchFamily="34" charset="0"/>
                <a:cs typeface="Arial" panose="020B0604020202020204" pitchFamily="34" charset="0"/>
              </a:rPr>
              <a:t>Vahabzadeh</a:t>
            </a:r>
            <a:r>
              <a:rPr lang="en-US" sz="750" b="0" i="0" dirty="0">
                <a:effectLst/>
                <a:latin typeface="Arial" panose="020B0604020202020204" pitchFamily="34" charset="0"/>
                <a:cs typeface="Arial" panose="020B0604020202020204" pitchFamily="34" charset="0"/>
              </a:rPr>
              <a:t>, M., ... &amp; Preston, K. L. (2014). </a:t>
            </a:r>
            <a:r>
              <a:rPr lang="en-US" sz="750" b="0" i="0" dirty="0">
                <a:solidFill>
                  <a:srgbClr val="AF2021"/>
                </a:solidFill>
                <a:effectLst/>
                <a:latin typeface="Arial" panose="020B0604020202020204" pitchFamily="34" charset="0"/>
                <a:cs typeface="Arial" panose="020B0604020202020204" pitchFamily="34" charset="0"/>
              </a:rPr>
              <a:t>Real-time tracking of neighborhood surroundings and mood in urban drug misusers: application of a new method to study behavior in its geographical context. </a:t>
            </a:r>
            <a:r>
              <a:rPr lang="en-US" sz="750" b="0" i="1" dirty="0">
                <a:effectLst/>
                <a:latin typeface="Arial" panose="020B0604020202020204" pitchFamily="34" charset="0"/>
                <a:cs typeface="Arial" panose="020B0604020202020204" pitchFamily="34" charset="0"/>
              </a:rPr>
              <a:t>Drug and alcohol dependence</a:t>
            </a:r>
            <a:r>
              <a:rPr lang="en-US" sz="750" b="0" i="0" dirty="0">
                <a:effectLst/>
                <a:latin typeface="Arial" panose="020B0604020202020204" pitchFamily="34" charset="0"/>
                <a:cs typeface="Arial" panose="020B0604020202020204" pitchFamily="34" charset="0"/>
              </a:rPr>
              <a:t>, </a:t>
            </a:r>
            <a:r>
              <a:rPr lang="en-US" sz="750" b="0" i="1" dirty="0">
                <a:effectLst/>
                <a:latin typeface="Arial" panose="020B0604020202020204" pitchFamily="34" charset="0"/>
                <a:cs typeface="Arial" panose="020B0604020202020204" pitchFamily="34" charset="0"/>
              </a:rPr>
              <a:t>134</a:t>
            </a:r>
            <a:r>
              <a:rPr lang="en-US" sz="750" b="0" i="0" dirty="0">
                <a:effectLst/>
                <a:latin typeface="Arial" panose="020B0604020202020204" pitchFamily="34" charset="0"/>
                <a:cs typeface="Arial" panose="020B0604020202020204" pitchFamily="34" charset="0"/>
              </a:rPr>
              <a:t>, 22-29. </a:t>
            </a:r>
          </a:p>
          <a:p>
            <a:endParaRPr lang="en-US" sz="750" dirty="0">
              <a:latin typeface="Arial" panose="020B0604020202020204" pitchFamily="34" charset="0"/>
              <a:cs typeface="Arial" panose="020B0604020202020204" pitchFamily="34" charset="0"/>
            </a:endParaRPr>
          </a:p>
          <a:p>
            <a:r>
              <a:rPr lang="en-US" sz="750" b="0" i="0" dirty="0" err="1">
                <a:effectLst/>
                <a:latin typeface="Arial" panose="020B0604020202020204" pitchFamily="34" charset="0"/>
                <a:cs typeface="Arial" panose="020B0604020202020204" pitchFamily="34" charset="0"/>
              </a:rPr>
              <a:t>Foulds</a:t>
            </a:r>
            <a:r>
              <a:rPr lang="en-US" sz="750" b="0" i="0" dirty="0">
                <a:effectLst/>
                <a:latin typeface="Arial" panose="020B0604020202020204" pitchFamily="34" charset="0"/>
                <a:cs typeface="Arial" panose="020B0604020202020204" pitchFamily="34" charset="0"/>
              </a:rPr>
              <a:t>, J. R., Islam, R., Keya, K. N., &amp; Pan, S. (2020, April). </a:t>
            </a:r>
            <a:r>
              <a:rPr lang="en-US" sz="750" b="0" i="0" dirty="0">
                <a:solidFill>
                  <a:srgbClr val="AF2021"/>
                </a:solidFill>
                <a:effectLst/>
                <a:latin typeface="Arial" panose="020B0604020202020204" pitchFamily="34" charset="0"/>
                <a:cs typeface="Arial" panose="020B0604020202020204" pitchFamily="34" charset="0"/>
              </a:rPr>
              <a:t>An intersectional definition of fairness. </a:t>
            </a:r>
            <a:r>
              <a:rPr lang="en-US" sz="750" b="0" i="0" dirty="0">
                <a:effectLst/>
                <a:latin typeface="Arial" panose="020B0604020202020204" pitchFamily="34" charset="0"/>
                <a:cs typeface="Arial" panose="020B0604020202020204" pitchFamily="34" charset="0"/>
              </a:rPr>
              <a:t>In </a:t>
            </a:r>
            <a:r>
              <a:rPr lang="en-US" sz="750" b="0" i="1" dirty="0">
                <a:effectLst/>
                <a:latin typeface="Arial" panose="020B0604020202020204" pitchFamily="34" charset="0"/>
                <a:cs typeface="Arial" panose="020B0604020202020204" pitchFamily="34" charset="0"/>
              </a:rPr>
              <a:t>2020 IEEE 36th International Conference on Data Engineering (ICDE)</a:t>
            </a:r>
            <a:r>
              <a:rPr lang="en-US" sz="750" b="0" i="0" dirty="0">
                <a:effectLst/>
                <a:latin typeface="Arial" panose="020B0604020202020204" pitchFamily="34" charset="0"/>
                <a:cs typeface="Arial" panose="020B0604020202020204" pitchFamily="34" charset="0"/>
              </a:rPr>
              <a:t> (pp. 1918-1921). IEEE. </a:t>
            </a:r>
          </a:p>
          <a:p>
            <a:endParaRPr lang="en-US" sz="750" dirty="0">
              <a:latin typeface="Arial" panose="020B0604020202020204" pitchFamily="34" charset="0"/>
              <a:cs typeface="Arial" panose="020B0604020202020204" pitchFamily="34" charset="0"/>
            </a:endParaRPr>
          </a:p>
          <a:p>
            <a:r>
              <a:rPr lang="en-US" sz="750" b="0" i="0" dirty="0">
                <a:effectLst/>
                <a:latin typeface="Arial" panose="020B0604020202020204" pitchFamily="34" charset="0"/>
                <a:cs typeface="Arial" panose="020B0604020202020204" pitchFamily="34" charset="0"/>
              </a:rPr>
              <a:t>Gustafson, D. H., McTavish, F. M., </a:t>
            </a:r>
            <a:r>
              <a:rPr lang="en-US" sz="750" b="0" i="0" dirty="0" err="1">
                <a:effectLst/>
                <a:latin typeface="Arial" panose="020B0604020202020204" pitchFamily="34" charset="0"/>
                <a:cs typeface="Arial" panose="020B0604020202020204" pitchFamily="34" charset="0"/>
              </a:rPr>
              <a:t>Chih</a:t>
            </a:r>
            <a:r>
              <a:rPr lang="en-US" sz="750" b="0" i="0" dirty="0">
                <a:effectLst/>
                <a:latin typeface="Arial" panose="020B0604020202020204" pitchFamily="34" charset="0"/>
                <a:cs typeface="Arial" panose="020B0604020202020204" pitchFamily="34" charset="0"/>
              </a:rPr>
              <a:t>, M. Y., Atwood, A. K., Johnson, R. A., Boyle, M. G., ... &amp; Shah, D. (2014). </a:t>
            </a:r>
            <a:r>
              <a:rPr lang="en-US" sz="750" b="0" i="0" dirty="0">
                <a:solidFill>
                  <a:srgbClr val="AF2021"/>
                </a:solidFill>
                <a:effectLst/>
                <a:latin typeface="Arial" panose="020B0604020202020204" pitchFamily="34" charset="0"/>
                <a:cs typeface="Arial" panose="020B0604020202020204" pitchFamily="34" charset="0"/>
              </a:rPr>
              <a:t>A smartphone application to support recovery from alcoholism: a randomized clinical trial. </a:t>
            </a:r>
            <a:r>
              <a:rPr lang="en-US" sz="750" b="0" i="1" dirty="0">
                <a:effectLst/>
                <a:latin typeface="Arial" panose="020B0604020202020204" pitchFamily="34" charset="0"/>
                <a:cs typeface="Arial" panose="020B0604020202020204" pitchFamily="34" charset="0"/>
              </a:rPr>
              <a:t>JAMA psychiatry</a:t>
            </a:r>
            <a:r>
              <a:rPr lang="en-US" sz="750" b="0" i="0" dirty="0">
                <a:effectLst/>
                <a:latin typeface="Arial" panose="020B0604020202020204" pitchFamily="34" charset="0"/>
                <a:cs typeface="Arial" panose="020B0604020202020204" pitchFamily="34" charset="0"/>
              </a:rPr>
              <a:t>, </a:t>
            </a:r>
            <a:r>
              <a:rPr lang="en-US" sz="750" b="0" i="1" dirty="0">
                <a:effectLst/>
                <a:latin typeface="Arial" panose="020B0604020202020204" pitchFamily="34" charset="0"/>
                <a:cs typeface="Arial" panose="020B0604020202020204" pitchFamily="34" charset="0"/>
              </a:rPr>
              <a:t>71</a:t>
            </a:r>
            <a:r>
              <a:rPr lang="en-US" sz="750" b="0" i="0" dirty="0">
                <a:effectLst/>
                <a:latin typeface="Arial" panose="020B0604020202020204" pitchFamily="34" charset="0"/>
                <a:cs typeface="Arial" panose="020B0604020202020204" pitchFamily="34" charset="0"/>
              </a:rPr>
              <a:t>(5), 566-572. </a:t>
            </a:r>
          </a:p>
          <a:p>
            <a:endParaRPr lang="en-US" sz="750" dirty="0">
              <a:latin typeface="Arial" panose="020B0604020202020204" pitchFamily="34" charset="0"/>
              <a:cs typeface="Arial" panose="020B0604020202020204" pitchFamily="34" charset="0"/>
            </a:endParaRPr>
          </a:p>
          <a:p>
            <a:r>
              <a:rPr lang="en-US" sz="750" b="0" i="0" dirty="0">
                <a:effectLst/>
                <a:latin typeface="Arial" panose="020B0604020202020204" pitchFamily="34" charset="0"/>
                <a:cs typeface="Arial" panose="020B0604020202020204" pitchFamily="34" charset="0"/>
              </a:rPr>
              <a:t>Heller, A. S., Shi, T. C., </a:t>
            </a:r>
            <a:r>
              <a:rPr lang="en-US" sz="750" b="0" i="0" dirty="0" err="1">
                <a:effectLst/>
                <a:latin typeface="Arial" panose="020B0604020202020204" pitchFamily="34" charset="0"/>
                <a:cs typeface="Arial" panose="020B0604020202020204" pitchFamily="34" charset="0"/>
              </a:rPr>
              <a:t>Ezie</a:t>
            </a:r>
            <a:r>
              <a:rPr lang="en-US" sz="750" b="0" i="0" dirty="0">
                <a:effectLst/>
                <a:latin typeface="Arial" panose="020B0604020202020204" pitchFamily="34" charset="0"/>
                <a:cs typeface="Arial" panose="020B0604020202020204" pitchFamily="34" charset="0"/>
              </a:rPr>
              <a:t>, C. C., </a:t>
            </a:r>
            <a:r>
              <a:rPr lang="en-US" sz="750" b="0" i="0" dirty="0" err="1">
                <a:effectLst/>
                <a:latin typeface="Arial" panose="020B0604020202020204" pitchFamily="34" charset="0"/>
                <a:cs typeface="Arial" panose="020B0604020202020204" pitchFamily="34" charset="0"/>
              </a:rPr>
              <a:t>Reneau</a:t>
            </a:r>
            <a:r>
              <a:rPr lang="en-US" sz="750" b="0" i="0" dirty="0">
                <a:effectLst/>
                <a:latin typeface="Arial" panose="020B0604020202020204" pitchFamily="34" charset="0"/>
                <a:cs typeface="Arial" panose="020B0604020202020204" pitchFamily="34" charset="0"/>
              </a:rPr>
              <a:t>, T. R., Baez, L. M., Gibbons, C. J., &amp; Hartley, C. A. (2020). </a:t>
            </a:r>
            <a:r>
              <a:rPr lang="en-US" sz="750" b="0" i="0" dirty="0">
                <a:solidFill>
                  <a:srgbClr val="AF2021"/>
                </a:solidFill>
                <a:effectLst/>
                <a:latin typeface="Arial" panose="020B0604020202020204" pitchFamily="34" charset="0"/>
                <a:cs typeface="Arial" panose="020B0604020202020204" pitchFamily="34" charset="0"/>
              </a:rPr>
              <a:t>Association between real-world experiential diversity and positive affect relates to hippocampal–striatal functional connectivity. </a:t>
            </a:r>
            <a:r>
              <a:rPr lang="en-US" sz="750" b="0" i="1" dirty="0">
                <a:effectLst/>
                <a:latin typeface="Arial" panose="020B0604020202020204" pitchFamily="34" charset="0"/>
                <a:cs typeface="Arial" panose="020B0604020202020204" pitchFamily="34" charset="0"/>
              </a:rPr>
              <a:t>Nature Neuroscience</a:t>
            </a:r>
            <a:r>
              <a:rPr lang="en-US" sz="750" b="0" i="0" dirty="0">
                <a:effectLst/>
                <a:latin typeface="Arial" panose="020B0604020202020204" pitchFamily="34" charset="0"/>
                <a:cs typeface="Arial" panose="020B0604020202020204" pitchFamily="34" charset="0"/>
              </a:rPr>
              <a:t>, </a:t>
            </a:r>
            <a:r>
              <a:rPr lang="en-US" sz="750" b="0" i="1" dirty="0">
                <a:effectLst/>
                <a:latin typeface="Arial" panose="020B0604020202020204" pitchFamily="34" charset="0"/>
                <a:cs typeface="Arial" panose="020B0604020202020204" pitchFamily="34" charset="0"/>
              </a:rPr>
              <a:t>23</a:t>
            </a:r>
            <a:r>
              <a:rPr lang="en-US" sz="750" b="0" i="0" dirty="0">
                <a:effectLst/>
                <a:latin typeface="Arial" panose="020B0604020202020204" pitchFamily="34" charset="0"/>
                <a:cs typeface="Arial" panose="020B0604020202020204" pitchFamily="34" charset="0"/>
              </a:rPr>
              <a:t>(7), 800-804. </a:t>
            </a:r>
          </a:p>
          <a:p>
            <a:endParaRPr lang="en-US" sz="750" dirty="0">
              <a:latin typeface="Arial" panose="020B0604020202020204" pitchFamily="34" charset="0"/>
              <a:cs typeface="Arial" panose="020B0604020202020204" pitchFamily="34" charset="0"/>
            </a:endParaRPr>
          </a:p>
          <a:p>
            <a:r>
              <a:rPr lang="en-US" sz="750" b="0" i="0" dirty="0" err="1">
                <a:effectLst/>
                <a:latin typeface="Arial" panose="020B0604020202020204" pitchFamily="34" charset="0"/>
                <a:cs typeface="Arial" panose="020B0604020202020204" pitchFamily="34" charset="0"/>
              </a:rPr>
              <a:t>Janak</a:t>
            </a:r>
            <a:r>
              <a:rPr lang="en-US" sz="750" b="0" i="0" dirty="0">
                <a:effectLst/>
                <a:latin typeface="Arial" panose="020B0604020202020204" pitchFamily="34" charset="0"/>
                <a:cs typeface="Arial" panose="020B0604020202020204" pitchFamily="34" charset="0"/>
              </a:rPr>
              <a:t>, P. H., &amp; </a:t>
            </a:r>
            <a:r>
              <a:rPr lang="en-US" sz="750" b="0" i="0" dirty="0" err="1">
                <a:effectLst/>
                <a:latin typeface="Arial" panose="020B0604020202020204" pitchFamily="34" charset="0"/>
                <a:cs typeface="Arial" panose="020B0604020202020204" pitchFamily="34" charset="0"/>
              </a:rPr>
              <a:t>Chaudhri</a:t>
            </a:r>
            <a:r>
              <a:rPr lang="en-US" sz="750" b="0" i="0" dirty="0">
                <a:effectLst/>
                <a:latin typeface="Arial" panose="020B0604020202020204" pitchFamily="34" charset="0"/>
                <a:cs typeface="Arial" panose="020B0604020202020204" pitchFamily="34" charset="0"/>
              </a:rPr>
              <a:t>, N. (2010). </a:t>
            </a:r>
            <a:r>
              <a:rPr lang="en-US" sz="750" b="0" i="0" dirty="0">
                <a:solidFill>
                  <a:srgbClr val="AF2021"/>
                </a:solidFill>
                <a:effectLst/>
                <a:latin typeface="Arial" panose="020B0604020202020204" pitchFamily="34" charset="0"/>
                <a:cs typeface="Arial" panose="020B0604020202020204" pitchFamily="34" charset="0"/>
              </a:rPr>
              <a:t>The potent effect of environmental context on relapse to alcohol-seeking after extinction.</a:t>
            </a:r>
            <a:r>
              <a:rPr lang="en-US" sz="750" b="0" i="0" dirty="0">
                <a:effectLst/>
                <a:latin typeface="Arial" panose="020B0604020202020204" pitchFamily="34" charset="0"/>
                <a:cs typeface="Arial" panose="020B0604020202020204" pitchFamily="34" charset="0"/>
              </a:rPr>
              <a:t> </a:t>
            </a:r>
            <a:r>
              <a:rPr lang="en-US" sz="750" b="0" i="1" dirty="0">
                <a:effectLst/>
                <a:latin typeface="Arial" panose="020B0604020202020204" pitchFamily="34" charset="0"/>
                <a:cs typeface="Arial" panose="020B0604020202020204" pitchFamily="34" charset="0"/>
              </a:rPr>
              <a:t>The open addiction journal</a:t>
            </a:r>
            <a:r>
              <a:rPr lang="en-US" sz="750" b="0" i="0" dirty="0">
                <a:effectLst/>
                <a:latin typeface="Arial" panose="020B0604020202020204" pitchFamily="34" charset="0"/>
                <a:cs typeface="Arial" panose="020B0604020202020204" pitchFamily="34" charset="0"/>
              </a:rPr>
              <a:t>, </a:t>
            </a:r>
            <a:r>
              <a:rPr lang="en-US" sz="750" b="0" i="1" dirty="0">
                <a:effectLst/>
                <a:latin typeface="Arial" panose="020B0604020202020204" pitchFamily="34" charset="0"/>
                <a:cs typeface="Arial" panose="020B0604020202020204" pitchFamily="34" charset="0"/>
              </a:rPr>
              <a:t>3</a:t>
            </a:r>
            <a:r>
              <a:rPr lang="en-US" sz="750" b="0" i="0" dirty="0">
                <a:effectLst/>
                <a:latin typeface="Arial" panose="020B0604020202020204" pitchFamily="34" charset="0"/>
                <a:cs typeface="Arial" panose="020B0604020202020204" pitchFamily="34" charset="0"/>
              </a:rPr>
              <a:t>, 76. </a:t>
            </a:r>
          </a:p>
          <a:p>
            <a:endParaRPr lang="en-US" sz="750" dirty="0">
              <a:latin typeface="Arial" panose="020B0604020202020204" pitchFamily="34" charset="0"/>
              <a:cs typeface="Arial" panose="020B0604020202020204" pitchFamily="34" charset="0"/>
            </a:endParaRPr>
          </a:p>
          <a:p>
            <a:r>
              <a:rPr lang="en-US" sz="750" b="0" i="0" dirty="0">
                <a:effectLst/>
                <a:latin typeface="Arial" panose="020B0604020202020204" pitchFamily="34" charset="0"/>
                <a:cs typeface="Arial" panose="020B0604020202020204" pitchFamily="34" charset="0"/>
              </a:rPr>
              <a:t>Jonathan, P., </a:t>
            </a:r>
            <a:r>
              <a:rPr lang="en-US" sz="750" b="0" i="0" dirty="0" err="1">
                <a:effectLst/>
                <a:latin typeface="Arial" panose="020B0604020202020204" pitchFamily="34" charset="0"/>
                <a:cs typeface="Arial" panose="020B0604020202020204" pitchFamily="34" charset="0"/>
              </a:rPr>
              <a:t>Krzanowski</a:t>
            </a:r>
            <a:r>
              <a:rPr lang="en-US" sz="750" b="0" i="0" dirty="0">
                <a:effectLst/>
                <a:latin typeface="Arial" panose="020B0604020202020204" pitchFamily="34" charset="0"/>
                <a:cs typeface="Arial" panose="020B0604020202020204" pitchFamily="34" charset="0"/>
              </a:rPr>
              <a:t>, W. J., &amp; McCarthy, W. V. (2000). </a:t>
            </a:r>
            <a:r>
              <a:rPr lang="en-US" sz="750" b="0" i="0" dirty="0">
                <a:solidFill>
                  <a:srgbClr val="AF2021"/>
                </a:solidFill>
                <a:effectLst/>
                <a:latin typeface="Arial" panose="020B0604020202020204" pitchFamily="34" charset="0"/>
                <a:cs typeface="Arial" panose="020B0604020202020204" pitchFamily="34" charset="0"/>
              </a:rPr>
              <a:t>On the use of cross-validation to assess performance in multivariate prediction.</a:t>
            </a:r>
            <a:r>
              <a:rPr lang="en-US" sz="750" b="0" i="0" dirty="0">
                <a:effectLst/>
                <a:latin typeface="Arial" panose="020B0604020202020204" pitchFamily="34" charset="0"/>
                <a:cs typeface="Arial" panose="020B0604020202020204" pitchFamily="34" charset="0"/>
              </a:rPr>
              <a:t> </a:t>
            </a:r>
            <a:r>
              <a:rPr lang="en-US" sz="750" b="0" i="1" dirty="0">
                <a:effectLst/>
                <a:latin typeface="Arial" panose="020B0604020202020204" pitchFamily="34" charset="0"/>
                <a:cs typeface="Arial" panose="020B0604020202020204" pitchFamily="34" charset="0"/>
              </a:rPr>
              <a:t>Statistics and Computing</a:t>
            </a:r>
            <a:r>
              <a:rPr lang="en-US" sz="750" b="0" i="0" dirty="0">
                <a:effectLst/>
                <a:latin typeface="Arial" panose="020B0604020202020204" pitchFamily="34" charset="0"/>
                <a:cs typeface="Arial" panose="020B0604020202020204" pitchFamily="34" charset="0"/>
              </a:rPr>
              <a:t>, </a:t>
            </a:r>
            <a:r>
              <a:rPr lang="en-US" sz="750" b="0" i="1" dirty="0">
                <a:effectLst/>
                <a:latin typeface="Arial" panose="020B0604020202020204" pitchFamily="34" charset="0"/>
                <a:cs typeface="Arial" panose="020B0604020202020204" pitchFamily="34" charset="0"/>
              </a:rPr>
              <a:t>10</a:t>
            </a:r>
            <a:r>
              <a:rPr lang="en-US" sz="750" b="0" i="0" dirty="0">
                <a:effectLst/>
                <a:latin typeface="Arial" panose="020B0604020202020204" pitchFamily="34" charset="0"/>
                <a:cs typeface="Arial" panose="020B0604020202020204" pitchFamily="34" charset="0"/>
              </a:rPr>
              <a:t>, 209-229. </a:t>
            </a:r>
          </a:p>
          <a:p>
            <a:endParaRPr lang="en-US" sz="750" dirty="0">
              <a:latin typeface="Arial" panose="020B0604020202020204" pitchFamily="34" charset="0"/>
              <a:cs typeface="Arial" panose="020B0604020202020204" pitchFamily="34" charset="0"/>
            </a:endParaRPr>
          </a:p>
          <a:p>
            <a:r>
              <a:rPr lang="en-US" sz="750" b="0" i="0" dirty="0">
                <a:effectLst/>
                <a:latin typeface="Arial" panose="020B0604020202020204" pitchFamily="34" charset="0"/>
                <a:cs typeface="Arial" panose="020B0604020202020204" pitchFamily="34" charset="0"/>
              </a:rPr>
              <a:t>Kuhn, M., &amp; Johnson, K. (2013). </a:t>
            </a:r>
            <a:r>
              <a:rPr lang="en-US" sz="750" b="0" i="1" dirty="0">
                <a:solidFill>
                  <a:srgbClr val="AF2021"/>
                </a:solidFill>
                <a:effectLst/>
                <a:latin typeface="Arial" panose="020B0604020202020204" pitchFamily="34" charset="0"/>
                <a:cs typeface="Arial" panose="020B0604020202020204" pitchFamily="34" charset="0"/>
              </a:rPr>
              <a:t>Applied predictive modeling</a:t>
            </a:r>
            <a:r>
              <a:rPr lang="en-US" sz="750" b="0" i="0" dirty="0">
                <a:solidFill>
                  <a:srgbClr val="AF2021"/>
                </a:solidFill>
                <a:effectLst/>
                <a:latin typeface="Arial" panose="020B0604020202020204" pitchFamily="34" charset="0"/>
                <a:cs typeface="Arial" panose="020B0604020202020204" pitchFamily="34" charset="0"/>
              </a:rPr>
              <a:t> </a:t>
            </a:r>
            <a:r>
              <a:rPr lang="en-US" sz="750" b="0" i="0" dirty="0">
                <a:effectLst/>
                <a:latin typeface="Arial" panose="020B0604020202020204" pitchFamily="34" charset="0"/>
                <a:cs typeface="Arial" panose="020B0604020202020204" pitchFamily="34" charset="0"/>
              </a:rPr>
              <a:t>(Vol. 26, p. 13). New York: Springer. </a:t>
            </a:r>
          </a:p>
          <a:p>
            <a:endParaRPr lang="en-US" sz="750" dirty="0">
              <a:latin typeface="Arial" panose="020B0604020202020204" pitchFamily="34" charset="0"/>
              <a:cs typeface="Arial" panose="020B0604020202020204" pitchFamily="34" charset="0"/>
            </a:endParaRPr>
          </a:p>
          <a:p>
            <a:endParaRPr lang="en-US" sz="750" b="0" i="0" dirty="0">
              <a:effectLst/>
              <a:latin typeface="Arial" panose="020B0604020202020204" pitchFamily="34" charset="0"/>
              <a:cs typeface="Arial" panose="020B0604020202020204" pitchFamily="34" charset="0"/>
            </a:endParaRPr>
          </a:p>
          <a:p>
            <a:endParaRPr lang="en-US" sz="750" dirty="0">
              <a:latin typeface="Arial" panose="020B0604020202020204" pitchFamily="34" charset="0"/>
              <a:cs typeface="Arial" panose="020B0604020202020204" pitchFamily="34" charset="0"/>
            </a:endParaRPr>
          </a:p>
          <a:p>
            <a:r>
              <a:rPr lang="en-US" sz="750" b="0" i="0" dirty="0">
                <a:effectLst/>
                <a:latin typeface="Arial" panose="020B0604020202020204" pitchFamily="34" charset="0"/>
                <a:cs typeface="Arial" panose="020B0604020202020204" pitchFamily="34" charset="0"/>
              </a:rPr>
              <a:t>Kwan, M. P., Wang, J., </a:t>
            </a:r>
            <a:r>
              <a:rPr lang="en-US" sz="750" b="0" i="0" dirty="0" err="1">
                <a:effectLst/>
                <a:latin typeface="Arial" panose="020B0604020202020204" pitchFamily="34" charset="0"/>
                <a:cs typeface="Arial" panose="020B0604020202020204" pitchFamily="34" charset="0"/>
              </a:rPr>
              <a:t>Tyburski</a:t>
            </a:r>
            <a:r>
              <a:rPr lang="en-US" sz="750" b="0" i="0" dirty="0">
                <a:effectLst/>
                <a:latin typeface="Arial" panose="020B0604020202020204" pitchFamily="34" charset="0"/>
                <a:cs typeface="Arial" panose="020B0604020202020204" pitchFamily="34" charset="0"/>
              </a:rPr>
              <a:t>, M., Epstein, D. H., Kowalczyk, W. J., &amp; Preston, K. L. (2021). </a:t>
            </a:r>
            <a:r>
              <a:rPr lang="en-US" sz="750" b="0" i="0" dirty="0">
                <a:solidFill>
                  <a:srgbClr val="AF2021"/>
                </a:solidFill>
                <a:effectLst/>
                <a:latin typeface="Arial" panose="020B0604020202020204" pitchFamily="34" charset="0"/>
                <a:cs typeface="Arial" panose="020B0604020202020204" pitchFamily="34" charset="0"/>
              </a:rPr>
              <a:t>Uncertainties in the geographic context of health behaviors: A study of substance users’ exposure to psychosocial stress using GPS data.</a:t>
            </a:r>
            <a:r>
              <a:rPr lang="en-US" sz="750" b="0" i="0" dirty="0">
                <a:effectLst/>
                <a:latin typeface="Arial" panose="020B0604020202020204" pitchFamily="34" charset="0"/>
                <a:cs typeface="Arial" panose="020B0604020202020204" pitchFamily="34" charset="0"/>
              </a:rPr>
              <a:t> In </a:t>
            </a:r>
            <a:r>
              <a:rPr lang="en-US" sz="750" b="0" i="1" dirty="0">
                <a:effectLst/>
                <a:latin typeface="Arial" panose="020B0604020202020204" pitchFamily="34" charset="0"/>
                <a:cs typeface="Arial" panose="020B0604020202020204" pitchFamily="34" charset="0"/>
              </a:rPr>
              <a:t>Uncertainty and Context in </a:t>
            </a:r>
            <a:r>
              <a:rPr lang="en-US" sz="750" b="0" i="1" dirty="0" err="1">
                <a:effectLst/>
                <a:latin typeface="Arial" panose="020B0604020202020204" pitchFamily="34" charset="0"/>
                <a:cs typeface="Arial" panose="020B0604020202020204" pitchFamily="34" charset="0"/>
              </a:rPr>
              <a:t>GIScience</a:t>
            </a:r>
            <a:r>
              <a:rPr lang="en-US" sz="750" b="0" i="1" dirty="0">
                <a:effectLst/>
                <a:latin typeface="Arial" panose="020B0604020202020204" pitchFamily="34" charset="0"/>
                <a:cs typeface="Arial" panose="020B0604020202020204" pitchFamily="34" charset="0"/>
              </a:rPr>
              <a:t> and Geography</a:t>
            </a:r>
            <a:r>
              <a:rPr lang="en-US" sz="750" b="0" i="0" dirty="0">
                <a:effectLst/>
                <a:latin typeface="Arial" panose="020B0604020202020204" pitchFamily="34" charset="0"/>
                <a:cs typeface="Arial" panose="020B0604020202020204" pitchFamily="34" charset="0"/>
              </a:rPr>
              <a:t> (pp. 47-66). Routledge. </a:t>
            </a:r>
          </a:p>
          <a:p>
            <a:endParaRPr lang="en-US" sz="750" dirty="0">
              <a:latin typeface="Arial" panose="020B0604020202020204" pitchFamily="34" charset="0"/>
              <a:cs typeface="Arial" panose="020B0604020202020204" pitchFamily="34" charset="0"/>
            </a:endParaRPr>
          </a:p>
          <a:p>
            <a:r>
              <a:rPr lang="en-US" sz="750" b="0" i="0" dirty="0" err="1">
                <a:effectLst/>
                <a:latin typeface="Arial" panose="020B0604020202020204" pitchFamily="34" charset="0"/>
                <a:cs typeface="Arial" panose="020B0604020202020204" pitchFamily="34" charset="0"/>
              </a:rPr>
              <a:t>LeCocq</a:t>
            </a:r>
            <a:r>
              <a:rPr lang="en-US" sz="750" b="0" i="0" dirty="0">
                <a:effectLst/>
                <a:latin typeface="Arial" panose="020B0604020202020204" pitchFamily="34" charset="0"/>
                <a:cs typeface="Arial" panose="020B0604020202020204" pitchFamily="34" charset="0"/>
              </a:rPr>
              <a:t>, M. R., Randall, P. A., </a:t>
            </a:r>
            <a:r>
              <a:rPr lang="en-US" sz="750" b="0" i="0" dirty="0" err="1">
                <a:effectLst/>
                <a:latin typeface="Arial" panose="020B0604020202020204" pitchFamily="34" charset="0"/>
                <a:cs typeface="Arial" panose="020B0604020202020204" pitchFamily="34" charset="0"/>
              </a:rPr>
              <a:t>Besheer</a:t>
            </a:r>
            <a:r>
              <a:rPr lang="en-US" sz="750" b="0" i="0" dirty="0">
                <a:effectLst/>
                <a:latin typeface="Arial" panose="020B0604020202020204" pitchFamily="34" charset="0"/>
                <a:cs typeface="Arial" panose="020B0604020202020204" pitchFamily="34" charset="0"/>
              </a:rPr>
              <a:t>, J., &amp; </a:t>
            </a:r>
            <a:r>
              <a:rPr lang="en-US" sz="750" b="0" i="0" dirty="0" err="1">
                <a:effectLst/>
                <a:latin typeface="Arial" panose="020B0604020202020204" pitchFamily="34" charset="0"/>
                <a:cs typeface="Arial" panose="020B0604020202020204" pitchFamily="34" charset="0"/>
              </a:rPr>
              <a:t>Chaudhri</a:t>
            </a:r>
            <a:r>
              <a:rPr lang="en-US" sz="750" b="0" i="0" dirty="0">
                <a:effectLst/>
                <a:latin typeface="Arial" panose="020B0604020202020204" pitchFamily="34" charset="0"/>
                <a:cs typeface="Arial" panose="020B0604020202020204" pitchFamily="34" charset="0"/>
              </a:rPr>
              <a:t>, N. (2020). </a:t>
            </a:r>
            <a:r>
              <a:rPr lang="en-US" sz="750" b="0" i="0" dirty="0">
                <a:solidFill>
                  <a:srgbClr val="AF2021"/>
                </a:solidFill>
                <a:effectLst/>
                <a:latin typeface="Arial" panose="020B0604020202020204" pitchFamily="34" charset="0"/>
                <a:cs typeface="Arial" panose="020B0604020202020204" pitchFamily="34" charset="0"/>
              </a:rPr>
              <a:t>Considering drug-associated contexts in substance use disorders and treatment development. </a:t>
            </a:r>
            <a:r>
              <a:rPr lang="en-US" sz="750" b="0" i="1" dirty="0">
                <a:effectLst/>
                <a:latin typeface="Arial" panose="020B0604020202020204" pitchFamily="34" charset="0"/>
                <a:cs typeface="Arial" panose="020B0604020202020204" pitchFamily="34" charset="0"/>
              </a:rPr>
              <a:t>Neurotherapeutics</a:t>
            </a:r>
            <a:r>
              <a:rPr lang="en-US" sz="750" b="0" i="0" dirty="0">
                <a:effectLst/>
                <a:latin typeface="Arial" panose="020B0604020202020204" pitchFamily="34" charset="0"/>
                <a:cs typeface="Arial" panose="020B0604020202020204" pitchFamily="34" charset="0"/>
              </a:rPr>
              <a:t>, </a:t>
            </a:r>
            <a:r>
              <a:rPr lang="en-US" sz="750" b="0" i="1" dirty="0">
                <a:effectLst/>
                <a:latin typeface="Arial" panose="020B0604020202020204" pitchFamily="34" charset="0"/>
                <a:cs typeface="Arial" panose="020B0604020202020204" pitchFamily="34" charset="0"/>
              </a:rPr>
              <a:t>17</a:t>
            </a:r>
            <a:r>
              <a:rPr lang="en-US" sz="750" b="0" i="0" dirty="0">
                <a:effectLst/>
                <a:latin typeface="Arial" panose="020B0604020202020204" pitchFamily="34" charset="0"/>
                <a:cs typeface="Arial" panose="020B0604020202020204" pitchFamily="34" charset="0"/>
              </a:rPr>
              <a:t>(1), 43-54. </a:t>
            </a:r>
          </a:p>
          <a:p>
            <a:endParaRPr lang="en-US" sz="750" dirty="0">
              <a:latin typeface="Arial" panose="020B0604020202020204" pitchFamily="34" charset="0"/>
              <a:cs typeface="Arial" panose="020B0604020202020204" pitchFamily="34" charset="0"/>
            </a:endParaRPr>
          </a:p>
          <a:p>
            <a:r>
              <a:rPr lang="en-US" sz="750" b="0" i="0" dirty="0">
                <a:effectLst/>
                <a:latin typeface="Arial" panose="020B0604020202020204" pitchFamily="34" charset="0"/>
                <a:cs typeface="Arial" panose="020B0604020202020204" pitchFamily="34" charset="0"/>
              </a:rPr>
              <a:t>Lundberg, S. M., &amp; Lee, S. I. (2017). </a:t>
            </a:r>
            <a:r>
              <a:rPr lang="en-US" sz="750" b="0" i="0" dirty="0">
                <a:solidFill>
                  <a:srgbClr val="AF2021"/>
                </a:solidFill>
                <a:effectLst/>
                <a:latin typeface="Arial" panose="020B0604020202020204" pitchFamily="34" charset="0"/>
                <a:cs typeface="Arial" panose="020B0604020202020204" pitchFamily="34" charset="0"/>
              </a:rPr>
              <a:t>A unified approach to interpreting model predictions.</a:t>
            </a:r>
            <a:r>
              <a:rPr lang="en-US" sz="750" b="0" i="0" dirty="0">
                <a:effectLst/>
                <a:latin typeface="Arial" panose="020B0604020202020204" pitchFamily="34" charset="0"/>
                <a:cs typeface="Arial" panose="020B0604020202020204" pitchFamily="34" charset="0"/>
              </a:rPr>
              <a:t> </a:t>
            </a:r>
            <a:r>
              <a:rPr lang="en-US" sz="750" b="0" i="1" dirty="0">
                <a:effectLst/>
                <a:latin typeface="Arial" panose="020B0604020202020204" pitchFamily="34" charset="0"/>
                <a:cs typeface="Arial" panose="020B0604020202020204" pitchFamily="34" charset="0"/>
              </a:rPr>
              <a:t>Advances in neural information processing systems</a:t>
            </a:r>
            <a:r>
              <a:rPr lang="en-US" sz="750" b="0" i="0" dirty="0">
                <a:effectLst/>
                <a:latin typeface="Arial" panose="020B0604020202020204" pitchFamily="34" charset="0"/>
                <a:cs typeface="Arial" panose="020B0604020202020204" pitchFamily="34" charset="0"/>
              </a:rPr>
              <a:t>, </a:t>
            </a:r>
            <a:r>
              <a:rPr lang="en-US" sz="750" b="0" i="1" dirty="0">
                <a:effectLst/>
                <a:latin typeface="Arial" panose="020B0604020202020204" pitchFamily="34" charset="0"/>
                <a:cs typeface="Arial" panose="020B0604020202020204" pitchFamily="34" charset="0"/>
              </a:rPr>
              <a:t>30</a:t>
            </a:r>
            <a:r>
              <a:rPr lang="en-US" sz="750" b="0" i="0" dirty="0">
                <a:effectLst/>
                <a:latin typeface="Arial" panose="020B0604020202020204" pitchFamily="34" charset="0"/>
                <a:cs typeface="Arial" panose="020B0604020202020204" pitchFamily="34" charset="0"/>
              </a:rPr>
              <a:t>. </a:t>
            </a:r>
          </a:p>
          <a:p>
            <a:endParaRPr lang="en-US" sz="750" dirty="0">
              <a:latin typeface="Arial" panose="020B0604020202020204" pitchFamily="34" charset="0"/>
              <a:cs typeface="Arial" panose="020B0604020202020204" pitchFamily="34" charset="0"/>
            </a:endParaRPr>
          </a:p>
          <a:p>
            <a:r>
              <a:rPr lang="en-US" sz="750" b="0" i="0" dirty="0">
                <a:effectLst/>
                <a:latin typeface="Arial" panose="020B0604020202020204" pitchFamily="34" charset="0"/>
                <a:cs typeface="Arial" panose="020B0604020202020204" pitchFamily="34" charset="0"/>
              </a:rPr>
              <a:t>Marlatt, G. A., &amp; Donovan, D. M. (Eds.). (2007). </a:t>
            </a:r>
            <a:r>
              <a:rPr lang="en-US" sz="750" b="0" i="1" dirty="0">
                <a:solidFill>
                  <a:srgbClr val="AF2021"/>
                </a:solidFill>
                <a:effectLst/>
                <a:latin typeface="Arial" panose="020B0604020202020204" pitchFamily="34" charset="0"/>
                <a:cs typeface="Arial" panose="020B0604020202020204" pitchFamily="34" charset="0"/>
              </a:rPr>
              <a:t>Relapse prevention: Maintenance strategies in the treatment of addictive behaviors</a:t>
            </a:r>
            <a:r>
              <a:rPr lang="en-US" sz="750" b="0" i="0" dirty="0">
                <a:solidFill>
                  <a:srgbClr val="AF2021"/>
                </a:solidFill>
                <a:effectLst/>
                <a:latin typeface="Arial" panose="020B0604020202020204" pitchFamily="34" charset="0"/>
                <a:cs typeface="Arial" panose="020B0604020202020204" pitchFamily="34" charset="0"/>
              </a:rPr>
              <a:t>. </a:t>
            </a:r>
            <a:r>
              <a:rPr lang="en-US" sz="750" b="0" i="0" dirty="0">
                <a:effectLst/>
                <a:latin typeface="Arial" panose="020B0604020202020204" pitchFamily="34" charset="0"/>
                <a:cs typeface="Arial" panose="020B0604020202020204" pitchFamily="34" charset="0"/>
              </a:rPr>
              <a:t>Guilford press. </a:t>
            </a:r>
          </a:p>
          <a:p>
            <a:endParaRPr lang="en-US" sz="750" dirty="0">
              <a:latin typeface="Arial" panose="020B0604020202020204" pitchFamily="34" charset="0"/>
              <a:cs typeface="Arial" panose="020B0604020202020204" pitchFamily="34" charset="0"/>
            </a:endParaRPr>
          </a:p>
          <a:p>
            <a:r>
              <a:rPr lang="en-US" sz="750" b="0" i="0" dirty="0">
                <a:effectLst/>
                <a:latin typeface="Arial" panose="020B0604020202020204" pitchFamily="34" charset="0"/>
                <a:cs typeface="Arial" panose="020B0604020202020204" pitchFamily="34" charset="0"/>
              </a:rPr>
              <a:t>McKay, J. R., &amp; Hiller-</a:t>
            </a:r>
            <a:r>
              <a:rPr lang="en-US" sz="750" b="0" i="0" dirty="0" err="1">
                <a:effectLst/>
                <a:latin typeface="Arial" panose="020B0604020202020204" pitchFamily="34" charset="0"/>
                <a:cs typeface="Arial" panose="020B0604020202020204" pitchFamily="34" charset="0"/>
              </a:rPr>
              <a:t>Sturmhöfel</a:t>
            </a:r>
            <a:r>
              <a:rPr lang="en-US" sz="750" b="0" i="0" dirty="0">
                <a:effectLst/>
                <a:latin typeface="Arial" panose="020B0604020202020204" pitchFamily="34" charset="0"/>
                <a:cs typeface="Arial" panose="020B0604020202020204" pitchFamily="34" charset="0"/>
              </a:rPr>
              <a:t>, S. (2011). </a:t>
            </a:r>
            <a:r>
              <a:rPr lang="en-US" sz="750" b="0" i="0" dirty="0">
                <a:solidFill>
                  <a:srgbClr val="AF2021"/>
                </a:solidFill>
                <a:effectLst/>
                <a:latin typeface="Arial" panose="020B0604020202020204" pitchFamily="34" charset="0"/>
                <a:cs typeface="Arial" panose="020B0604020202020204" pitchFamily="34" charset="0"/>
              </a:rPr>
              <a:t>Treating alcoholism as a chronic disease: approaches to long-term continuing care. </a:t>
            </a:r>
            <a:r>
              <a:rPr lang="en-US" sz="750" b="0" i="1" dirty="0">
                <a:effectLst/>
                <a:latin typeface="Arial" panose="020B0604020202020204" pitchFamily="34" charset="0"/>
                <a:cs typeface="Arial" panose="020B0604020202020204" pitchFamily="34" charset="0"/>
              </a:rPr>
              <a:t>Alcohol Research &amp; Health</a:t>
            </a:r>
            <a:r>
              <a:rPr lang="en-US" sz="750" b="0" i="0" dirty="0">
                <a:effectLst/>
                <a:latin typeface="Arial" panose="020B0604020202020204" pitchFamily="34" charset="0"/>
                <a:cs typeface="Arial" panose="020B0604020202020204" pitchFamily="34" charset="0"/>
              </a:rPr>
              <a:t>, </a:t>
            </a:r>
            <a:r>
              <a:rPr lang="en-US" sz="750" b="0" i="1" dirty="0">
                <a:effectLst/>
                <a:latin typeface="Arial" panose="020B0604020202020204" pitchFamily="34" charset="0"/>
                <a:cs typeface="Arial" panose="020B0604020202020204" pitchFamily="34" charset="0"/>
              </a:rPr>
              <a:t>33</a:t>
            </a:r>
            <a:r>
              <a:rPr lang="en-US" sz="750" b="0" i="0" dirty="0">
                <a:effectLst/>
                <a:latin typeface="Arial" panose="020B0604020202020204" pitchFamily="34" charset="0"/>
                <a:cs typeface="Arial" panose="020B0604020202020204" pitchFamily="34" charset="0"/>
              </a:rPr>
              <a:t>(4), 356. </a:t>
            </a:r>
          </a:p>
          <a:p>
            <a:endParaRPr lang="en-US" sz="750" dirty="0">
              <a:latin typeface="Arial" panose="020B0604020202020204" pitchFamily="34" charset="0"/>
              <a:cs typeface="Arial" panose="020B0604020202020204" pitchFamily="34" charset="0"/>
            </a:endParaRPr>
          </a:p>
          <a:p>
            <a:r>
              <a:rPr lang="en-US" sz="750" b="0" i="0" dirty="0" err="1">
                <a:effectLst/>
                <a:latin typeface="Arial" panose="020B0604020202020204" pitchFamily="34" charset="0"/>
                <a:cs typeface="Arial" panose="020B0604020202020204" pitchFamily="34" charset="0"/>
              </a:rPr>
              <a:t>Mennis</a:t>
            </a:r>
            <a:r>
              <a:rPr lang="en-US" sz="750" b="0" i="0" dirty="0">
                <a:effectLst/>
                <a:latin typeface="Arial" panose="020B0604020202020204" pitchFamily="34" charset="0"/>
                <a:cs typeface="Arial" panose="020B0604020202020204" pitchFamily="34" charset="0"/>
              </a:rPr>
              <a:t>, J., </a:t>
            </a:r>
            <a:r>
              <a:rPr lang="en-US" sz="750" b="0" i="0" dirty="0" err="1">
                <a:effectLst/>
                <a:latin typeface="Arial" panose="020B0604020202020204" pitchFamily="34" charset="0"/>
                <a:cs typeface="Arial" panose="020B0604020202020204" pitchFamily="34" charset="0"/>
              </a:rPr>
              <a:t>Stahler</a:t>
            </a:r>
            <a:r>
              <a:rPr lang="en-US" sz="750" b="0" i="0" dirty="0">
                <a:effectLst/>
                <a:latin typeface="Arial" panose="020B0604020202020204" pitchFamily="34" charset="0"/>
                <a:cs typeface="Arial" panose="020B0604020202020204" pitchFamily="34" charset="0"/>
              </a:rPr>
              <a:t>, G. J., &amp; Mason, M. J. (2016). </a:t>
            </a:r>
            <a:r>
              <a:rPr lang="en-US" sz="750" b="0" i="0" dirty="0">
                <a:solidFill>
                  <a:srgbClr val="AF2021"/>
                </a:solidFill>
                <a:effectLst/>
                <a:latin typeface="Arial" panose="020B0604020202020204" pitchFamily="34" charset="0"/>
                <a:cs typeface="Arial" panose="020B0604020202020204" pitchFamily="34" charset="0"/>
              </a:rPr>
              <a:t>Risky substance use environments and addiction: a new frontier for environmental justice research.</a:t>
            </a:r>
            <a:r>
              <a:rPr lang="en-US" sz="750" b="0" i="0" dirty="0">
                <a:effectLst/>
                <a:latin typeface="Arial" panose="020B0604020202020204" pitchFamily="34" charset="0"/>
                <a:cs typeface="Arial" panose="020B0604020202020204" pitchFamily="34" charset="0"/>
              </a:rPr>
              <a:t> </a:t>
            </a:r>
            <a:r>
              <a:rPr lang="en-US" sz="750" b="0" i="1" dirty="0">
                <a:effectLst/>
                <a:latin typeface="Arial" panose="020B0604020202020204" pitchFamily="34" charset="0"/>
                <a:cs typeface="Arial" panose="020B0604020202020204" pitchFamily="34" charset="0"/>
              </a:rPr>
              <a:t>International journal of environmental research and public health</a:t>
            </a:r>
            <a:r>
              <a:rPr lang="en-US" sz="750" b="0" i="0" dirty="0">
                <a:effectLst/>
                <a:latin typeface="Arial" panose="020B0604020202020204" pitchFamily="34" charset="0"/>
                <a:cs typeface="Arial" panose="020B0604020202020204" pitchFamily="34" charset="0"/>
              </a:rPr>
              <a:t>, </a:t>
            </a:r>
            <a:r>
              <a:rPr lang="en-US" sz="750" b="0" i="1" dirty="0">
                <a:effectLst/>
                <a:latin typeface="Arial" panose="020B0604020202020204" pitchFamily="34" charset="0"/>
                <a:cs typeface="Arial" panose="020B0604020202020204" pitchFamily="34" charset="0"/>
              </a:rPr>
              <a:t>13</a:t>
            </a:r>
            <a:r>
              <a:rPr lang="en-US" sz="750" b="0" i="0" dirty="0">
                <a:effectLst/>
                <a:latin typeface="Arial" panose="020B0604020202020204" pitchFamily="34" charset="0"/>
                <a:cs typeface="Arial" panose="020B0604020202020204" pitchFamily="34" charset="0"/>
              </a:rPr>
              <a:t>(6), 607. </a:t>
            </a:r>
          </a:p>
          <a:p>
            <a:endParaRPr lang="en-US" sz="750" dirty="0">
              <a:latin typeface="Arial" panose="020B0604020202020204" pitchFamily="34" charset="0"/>
              <a:cs typeface="Arial" panose="020B0604020202020204" pitchFamily="34" charset="0"/>
            </a:endParaRPr>
          </a:p>
          <a:p>
            <a:r>
              <a:rPr lang="en-US" sz="750" b="0" i="0" dirty="0">
                <a:effectLst/>
                <a:latin typeface="Arial" panose="020B0604020202020204" pitchFamily="34" charset="0"/>
                <a:cs typeface="Arial" panose="020B0604020202020204" pitchFamily="34" charset="0"/>
              </a:rPr>
              <a:t>Moos, R. H., &amp; Moos, B. S. (2006). </a:t>
            </a:r>
            <a:r>
              <a:rPr lang="en-US" sz="750" b="0" i="0" dirty="0">
                <a:solidFill>
                  <a:srgbClr val="AF2021"/>
                </a:solidFill>
                <a:effectLst/>
                <a:latin typeface="Arial" panose="020B0604020202020204" pitchFamily="34" charset="0"/>
                <a:cs typeface="Arial" panose="020B0604020202020204" pitchFamily="34" charset="0"/>
              </a:rPr>
              <a:t>Rates and predictors of relapse after natural and treated remission from alcohol use disorders. </a:t>
            </a:r>
            <a:r>
              <a:rPr lang="en-US" sz="750" b="0" i="1" dirty="0">
                <a:effectLst/>
                <a:latin typeface="Arial" panose="020B0604020202020204" pitchFamily="34" charset="0"/>
                <a:cs typeface="Arial" panose="020B0604020202020204" pitchFamily="34" charset="0"/>
              </a:rPr>
              <a:t>Addiction</a:t>
            </a:r>
            <a:r>
              <a:rPr lang="en-US" sz="750" b="0" i="0" dirty="0">
                <a:effectLst/>
                <a:latin typeface="Arial" panose="020B0604020202020204" pitchFamily="34" charset="0"/>
                <a:cs typeface="Arial" panose="020B0604020202020204" pitchFamily="34" charset="0"/>
              </a:rPr>
              <a:t>, </a:t>
            </a:r>
            <a:r>
              <a:rPr lang="en-US" sz="750" b="0" i="1" dirty="0">
                <a:effectLst/>
                <a:latin typeface="Arial" panose="020B0604020202020204" pitchFamily="34" charset="0"/>
                <a:cs typeface="Arial" panose="020B0604020202020204" pitchFamily="34" charset="0"/>
              </a:rPr>
              <a:t>101</a:t>
            </a:r>
            <a:r>
              <a:rPr lang="en-US" sz="750" b="0" i="0" dirty="0">
                <a:effectLst/>
                <a:latin typeface="Arial" panose="020B0604020202020204" pitchFamily="34" charset="0"/>
                <a:cs typeface="Arial" panose="020B0604020202020204" pitchFamily="34" charset="0"/>
              </a:rPr>
              <a:t>(2), 212-222. </a:t>
            </a:r>
          </a:p>
          <a:p>
            <a:endParaRPr lang="en-US" sz="750" dirty="0">
              <a:latin typeface="Arial" panose="020B0604020202020204" pitchFamily="34" charset="0"/>
              <a:cs typeface="Arial" panose="020B0604020202020204" pitchFamily="34" charset="0"/>
            </a:endParaRPr>
          </a:p>
          <a:p>
            <a:r>
              <a:rPr lang="en-US" sz="750" b="0" i="0" dirty="0">
                <a:effectLst/>
                <a:latin typeface="Arial" panose="020B0604020202020204" pitchFamily="34" charset="0"/>
                <a:cs typeface="Arial" panose="020B0604020202020204" pitchFamily="34" charset="0"/>
              </a:rPr>
              <a:t>Raugh, I. M., James, S. H., Gonzalez, C. M., Chapman, H. C., Cohen, A. S., Kirkpatrick, B., &amp; Strauss, G. P. (2020). </a:t>
            </a:r>
            <a:r>
              <a:rPr lang="en-US" sz="750" b="0" i="0" dirty="0">
                <a:solidFill>
                  <a:srgbClr val="AF2021"/>
                </a:solidFill>
                <a:effectLst/>
                <a:latin typeface="Arial" panose="020B0604020202020204" pitchFamily="34" charset="0"/>
                <a:cs typeface="Arial" panose="020B0604020202020204" pitchFamily="34" charset="0"/>
              </a:rPr>
              <a:t>Geolocation as a digital phenotyping measure of negative symptoms and functional outcome. </a:t>
            </a:r>
            <a:r>
              <a:rPr lang="en-US" sz="750" b="0" i="1" dirty="0">
                <a:effectLst/>
                <a:latin typeface="Arial" panose="020B0604020202020204" pitchFamily="34" charset="0"/>
                <a:cs typeface="Arial" panose="020B0604020202020204" pitchFamily="34" charset="0"/>
              </a:rPr>
              <a:t>Schizophrenia bulletin</a:t>
            </a:r>
            <a:r>
              <a:rPr lang="en-US" sz="750" b="0" i="0" dirty="0">
                <a:effectLst/>
                <a:latin typeface="Arial" panose="020B0604020202020204" pitchFamily="34" charset="0"/>
                <a:cs typeface="Arial" panose="020B0604020202020204" pitchFamily="34" charset="0"/>
              </a:rPr>
              <a:t>, </a:t>
            </a:r>
            <a:r>
              <a:rPr lang="en-US" sz="750" b="0" i="1" dirty="0">
                <a:effectLst/>
                <a:latin typeface="Arial" panose="020B0604020202020204" pitchFamily="34" charset="0"/>
                <a:cs typeface="Arial" panose="020B0604020202020204" pitchFamily="34" charset="0"/>
              </a:rPr>
              <a:t>46</a:t>
            </a:r>
            <a:r>
              <a:rPr lang="en-US" sz="750" b="0" i="0" dirty="0">
                <a:effectLst/>
                <a:latin typeface="Arial" panose="020B0604020202020204" pitchFamily="34" charset="0"/>
                <a:cs typeface="Arial" panose="020B0604020202020204" pitchFamily="34" charset="0"/>
              </a:rPr>
              <a:t>(6), 1596-1607. </a:t>
            </a:r>
          </a:p>
          <a:p>
            <a:endParaRPr lang="en-US" sz="750" dirty="0">
              <a:latin typeface="Arial" panose="020B0604020202020204" pitchFamily="34" charset="0"/>
              <a:cs typeface="Arial" panose="020B0604020202020204" pitchFamily="34" charset="0"/>
            </a:endParaRPr>
          </a:p>
          <a:p>
            <a:pPr algn="l"/>
            <a:r>
              <a:rPr lang="en-US" sz="750" b="0" i="0" dirty="0">
                <a:effectLst/>
                <a:latin typeface="Arial" panose="020B0604020202020204" pitchFamily="34" charset="0"/>
                <a:cs typeface="Arial" panose="020B0604020202020204" pitchFamily="34" charset="0"/>
              </a:rPr>
              <a:t>SAMHSA, Center for Behavioral Health Statistics and Quality. </a:t>
            </a:r>
            <a:r>
              <a:rPr lang="en-US" sz="750" b="0" i="0" dirty="0">
                <a:solidFill>
                  <a:srgbClr val="AF2021"/>
                </a:solidFill>
                <a:effectLst/>
                <a:latin typeface="Arial" panose="020B0604020202020204" pitchFamily="34" charset="0"/>
                <a:cs typeface="Arial" panose="020B0604020202020204" pitchFamily="34" charset="0"/>
              </a:rPr>
              <a:t>2022 National Survey on Drug Use and Health. </a:t>
            </a:r>
            <a:r>
              <a:rPr lang="en-US" sz="750" b="0" i="0" dirty="0">
                <a:effectLst/>
                <a:latin typeface="Arial" panose="020B0604020202020204" pitchFamily="34" charset="0"/>
                <a:cs typeface="Arial" panose="020B0604020202020204" pitchFamily="34" charset="0"/>
              </a:rPr>
              <a:t>Table 5.32A – Received substance use treatment in past year: among people aged 12 and older; by age group and past year drug use disorder, past year alcohol use disorder, past year drug and alcohol use disorder, and past year substance use disorder, numbers in thousands, 2021 and 2022. [cited 2024 May 2]. Available from: </a:t>
            </a:r>
            <a:r>
              <a:rPr lang="en-US" sz="750" b="0" i="0" u="none" strike="noStrike" dirty="0">
                <a:effectLst/>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https://samhsa.gov/data/sites/default/files/reports/rpt42728/NSDUHDetailedTabs2022/NSDUHDetailedTabs2022/NSDUHDetTabsSect5pe2022.htm?s=5.32&amp;#tab5.32a</a:t>
            </a:r>
            <a:endParaRPr lang="en-US" sz="750" b="0" i="0" u="none" strike="noStrike" dirty="0">
              <a:effectLst/>
              <a:latin typeface="Arial" panose="020B0604020202020204" pitchFamily="34" charset="0"/>
              <a:cs typeface="Arial" panose="020B0604020202020204" pitchFamily="34" charset="0"/>
            </a:endParaRPr>
          </a:p>
          <a:p>
            <a:pPr algn="l"/>
            <a:endParaRPr lang="en-US" sz="750" dirty="0">
              <a:latin typeface="Arial" panose="020B0604020202020204" pitchFamily="34" charset="0"/>
              <a:cs typeface="Arial" panose="020B0604020202020204" pitchFamily="34" charset="0"/>
            </a:endParaRPr>
          </a:p>
          <a:p>
            <a:pPr algn="l"/>
            <a:endParaRPr lang="en-US" sz="750" b="0" i="0" dirty="0">
              <a:effectLst/>
              <a:latin typeface="Arial" panose="020B0604020202020204" pitchFamily="34" charset="0"/>
              <a:cs typeface="Arial" panose="020B0604020202020204" pitchFamily="34" charset="0"/>
            </a:endParaRPr>
          </a:p>
          <a:p>
            <a:pPr algn="l"/>
            <a:r>
              <a:rPr lang="en-US" sz="750" b="0" i="0" dirty="0">
                <a:effectLst/>
                <a:latin typeface="Arial" panose="020B0604020202020204" pitchFamily="34" charset="0"/>
                <a:cs typeface="Arial" panose="020B0604020202020204" pitchFamily="34" charset="0"/>
              </a:rPr>
              <a:t>SAMHSA, Center for Behavioral Health Statistics and Quality. </a:t>
            </a:r>
            <a:r>
              <a:rPr lang="en-US" sz="750" b="0" i="0" dirty="0">
                <a:solidFill>
                  <a:srgbClr val="AF2021"/>
                </a:solidFill>
                <a:effectLst/>
                <a:latin typeface="Arial" panose="020B0604020202020204" pitchFamily="34" charset="0"/>
                <a:cs typeface="Arial" panose="020B0604020202020204" pitchFamily="34" charset="0"/>
              </a:rPr>
              <a:t>2022 National Survey on Drug Use and Health. </a:t>
            </a:r>
            <a:r>
              <a:rPr lang="en-US" sz="750" b="0" i="0" dirty="0">
                <a:effectLst/>
                <a:latin typeface="Arial" panose="020B0604020202020204" pitchFamily="34" charset="0"/>
                <a:cs typeface="Arial" panose="020B0604020202020204" pitchFamily="34" charset="0"/>
              </a:rPr>
              <a:t>Table 5.32B – Received substance use treatment in past year: among people aged 12 and older; by age group and past year drug use disorder, past year alcohol use disorder, past year drug and alcohol use disorder, and past year substance use disorder, percentages, 2021 and 2022. [cited 2024 May 2]. Available from: </a:t>
            </a:r>
            <a:r>
              <a:rPr lang="en-US" sz="750" b="0" i="0" u="none" strike="noStrike" dirty="0">
                <a:effectLst/>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https://samhsa.gov/data/sites/default/files/reports/rpt42728/NSDUHDetailedTabs2022/NSDUHDetailedTabs2022/NSDUHDetTabsSect5pe2022.htm?s=5.32&amp;#tab5.32b</a:t>
            </a:r>
            <a:endParaRPr lang="en-US" sz="750" b="0" i="0" u="none" strike="noStrike" dirty="0">
              <a:effectLst/>
              <a:latin typeface="Arial" panose="020B0604020202020204" pitchFamily="34" charset="0"/>
              <a:cs typeface="Arial" panose="020B0604020202020204" pitchFamily="34" charset="0"/>
            </a:endParaRPr>
          </a:p>
          <a:p>
            <a:pPr algn="l"/>
            <a:endParaRPr lang="en-US" sz="750" b="0" i="0" dirty="0">
              <a:effectLst/>
              <a:latin typeface="Arial" panose="020B0604020202020204" pitchFamily="34" charset="0"/>
              <a:cs typeface="Arial" panose="020B0604020202020204" pitchFamily="34" charset="0"/>
            </a:endParaRPr>
          </a:p>
          <a:p>
            <a:r>
              <a:rPr lang="en-US" sz="750" b="0" i="0" dirty="0">
                <a:effectLst/>
                <a:latin typeface="Arial" panose="020B0604020202020204" pitchFamily="34" charset="0"/>
                <a:cs typeface="Arial" panose="020B0604020202020204" pitchFamily="34" charset="0"/>
              </a:rPr>
              <a:t>SAMHSA, Center for Behavioral Health Statistics and Quality. </a:t>
            </a:r>
            <a:r>
              <a:rPr lang="en-US" sz="750" b="0" i="0" dirty="0">
                <a:solidFill>
                  <a:srgbClr val="AF2021"/>
                </a:solidFill>
                <a:effectLst/>
                <a:latin typeface="Arial" panose="020B0604020202020204" pitchFamily="34" charset="0"/>
                <a:cs typeface="Arial" panose="020B0604020202020204" pitchFamily="34" charset="0"/>
              </a:rPr>
              <a:t>2022 National Survey on Drug Use and Health.</a:t>
            </a:r>
            <a:r>
              <a:rPr lang="en-US" sz="750" b="0" i="0" dirty="0">
                <a:effectLst/>
                <a:latin typeface="Arial" panose="020B0604020202020204" pitchFamily="34" charset="0"/>
                <a:cs typeface="Arial" panose="020B0604020202020204" pitchFamily="34" charset="0"/>
              </a:rPr>
              <a:t> Table 5.1A – Substance use disorder for specific substances in past year: among people aged 12 and older; by age group, numbers in thousands, 2021 and 2022. [cited 2024 May 2]. Available from: </a:t>
            </a:r>
            <a:r>
              <a:rPr lang="en-US" sz="750" b="0" i="0" u="none" strike="noStrike" dirty="0">
                <a:effectLst/>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https://samhsa.gov/data/sites/default/files/reports/rpt42728/NSDUHDetailedTabs2022/NSDUHDetailedTabs2022/NSDUHDetTabsSect5pe2022.htm?s=5.1&amp;#tab5.1a</a:t>
            </a:r>
            <a:endParaRPr lang="en-US" sz="750" b="0" i="0" dirty="0">
              <a:effectLst/>
              <a:latin typeface="Arial" panose="020B0604020202020204" pitchFamily="34" charset="0"/>
              <a:cs typeface="Arial" panose="020B0604020202020204" pitchFamily="34" charset="0"/>
            </a:endParaRPr>
          </a:p>
          <a:p>
            <a:endParaRPr lang="en-US" sz="750" dirty="0">
              <a:latin typeface="Arial" panose="020B0604020202020204" pitchFamily="34" charset="0"/>
              <a:cs typeface="Arial" panose="020B0604020202020204" pitchFamily="34" charset="0"/>
            </a:endParaRPr>
          </a:p>
          <a:p>
            <a:r>
              <a:rPr lang="en-US" sz="750" b="0" i="0" dirty="0">
                <a:effectLst/>
                <a:latin typeface="Arial" panose="020B0604020202020204" pitchFamily="34" charset="0"/>
                <a:cs typeface="Arial" panose="020B0604020202020204" pitchFamily="34" charset="0"/>
              </a:rPr>
              <a:t>Scott, J., </a:t>
            </a:r>
            <a:r>
              <a:rPr lang="en-US" sz="750" b="0" i="0" dirty="0" err="1">
                <a:effectLst/>
                <a:latin typeface="Arial" panose="020B0604020202020204" pitchFamily="34" charset="0"/>
                <a:cs typeface="Arial" panose="020B0604020202020204" pitchFamily="34" charset="0"/>
              </a:rPr>
              <a:t>Danos</a:t>
            </a:r>
            <a:r>
              <a:rPr lang="en-US" sz="750" b="0" i="0" dirty="0">
                <a:effectLst/>
                <a:latin typeface="Arial" panose="020B0604020202020204" pitchFamily="34" charset="0"/>
                <a:cs typeface="Arial" panose="020B0604020202020204" pitchFamily="34" charset="0"/>
              </a:rPr>
              <a:t>, D., Collins, R., Simonsen, N., Leonardi, C., Scribner, R., &amp; Herd, D. (2020). </a:t>
            </a:r>
            <a:r>
              <a:rPr lang="en-US" sz="750" b="0" i="0" dirty="0">
                <a:solidFill>
                  <a:srgbClr val="AF2021"/>
                </a:solidFill>
                <a:effectLst/>
                <a:latin typeface="Arial" panose="020B0604020202020204" pitchFamily="34" charset="0"/>
                <a:cs typeface="Arial" panose="020B0604020202020204" pitchFamily="34" charset="0"/>
              </a:rPr>
              <a:t>Structural racism in the built environment: Segregation and the overconcentration of alcohol outlets.</a:t>
            </a:r>
            <a:r>
              <a:rPr lang="en-US" sz="750" b="0" i="0" dirty="0">
                <a:effectLst/>
                <a:latin typeface="Arial" panose="020B0604020202020204" pitchFamily="34" charset="0"/>
                <a:cs typeface="Arial" panose="020B0604020202020204" pitchFamily="34" charset="0"/>
              </a:rPr>
              <a:t> </a:t>
            </a:r>
            <a:r>
              <a:rPr lang="en-US" sz="750" b="0" i="1" dirty="0">
                <a:effectLst/>
                <a:latin typeface="Arial" panose="020B0604020202020204" pitchFamily="34" charset="0"/>
                <a:cs typeface="Arial" panose="020B0604020202020204" pitchFamily="34" charset="0"/>
              </a:rPr>
              <a:t>Health &amp; place</a:t>
            </a:r>
            <a:r>
              <a:rPr lang="en-US" sz="750" b="0" i="0" dirty="0">
                <a:effectLst/>
                <a:latin typeface="Arial" panose="020B0604020202020204" pitchFamily="34" charset="0"/>
                <a:cs typeface="Arial" panose="020B0604020202020204" pitchFamily="34" charset="0"/>
              </a:rPr>
              <a:t>, </a:t>
            </a:r>
            <a:r>
              <a:rPr lang="en-US" sz="750" b="0" i="1" dirty="0">
                <a:effectLst/>
                <a:latin typeface="Arial" panose="020B0604020202020204" pitchFamily="34" charset="0"/>
                <a:cs typeface="Arial" panose="020B0604020202020204" pitchFamily="34" charset="0"/>
              </a:rPr>
              <a:t>64</a:t>
            </a:r>
            <a:r>
              <a:rPr lang="en-US" sz="750" b="0" i="0" dirty="0">
                <a:effectLst/>
                <a:latin typeface="Arial" panose="020B0604020202020204" pitchFamily="34" charset="0"/>
                <a:cs typeface="Arial" panose="020B0604020202020204" pitchFamily="34" charset="0"/>
              </a:rPr>
              <a:t>, 102385. </a:t>
            </a:r>
          </a:p>
          <a:p>
            <a:endParaRPr lang="en-US" sz="750" dirty="0">
              <a:latin typeface="Arial" panose="020B0604020202020204" pitchFamily="34" charset="0"/>
              <a:cs typeface="Arial" panose="020B0604020202020204" pitchFamily="34" charset="0"/>
            </a:endParaRPr>
          </a:p>
          <a:p>
            <a:r>
              <a:rPr lang="en-US" sz="750" b="0" i="0" dirty="0">
                <a:effectLst/>
                <a:latin typeface="Arial" panose="020B0604020202020204" pitchFamily="34" charset="0"/>
                <a:cs typeface="Arial" panose="020B0604020202020204" pitchFamily="34" charset="0"/>
              </a:rPr>
              <a:t>Shin, J., &amp; Bae, S. M. (2023). </a:t>
            </a:r>
            <a:r>
              <a:rPr lang="en-US" sz="750" b="0" i="0" dirty="0">
                <a:solidFill>
                  <a:srgbClr val="AF2021"/>
                </a:solidFill>
                <a:effectLst/>
                <a:latin typeface="Arial" panose="020B0604020202020204" pitchFamily="34" charset="0"/>
                <a:cs typeface="Arial" panose="020B0604020202020204" pitchFamily="34" charset="0"/>
              </a:rPr>
              <a:t>A systematic review of location data for depression prediction. </a:t>
            </a:r>
            <a:r>
              <a:rPr lang="en-US" sz="750" b="0" i="1" dirty="0">
                <a:effectLst/>
                <a:latin typeface="Arial" panose="020B0604020202020204" pitchFamily="34" charset="0"/>
                <a:cs typeface="Arial" panose="020B0604020202020204" pitchFamily="34" charset="0"/>
              </a:rPr>
              <a:t>International Journal of Environmental Research and Public Health</a:t>
            </a:r>
            <a:r>
              <a:rPr lang="en-US" sz="750" b="0" i="0" dirty="0">
                <a:effectLst/>
                <a:latin typeface="Arial" panose="020B0604020202020204" pitchFamily="34" charset="0"/>
                <a:cs typeface="Arial" panose="020B0604020202020204" pitchFamily="34" charset="0"/>
              </a:rPr>
              <a:t>, </a:t>
            </a:r>
            <a:r>
              <a:rPr lang="en-US" sz="750" b="0" i="1" dirty="0">
                <a:effectLst/>
                <a:latin typeface="Arial" panose="020B0604020202020204" pitchFamily="34" charset="0"/>
                <a:cs typeface="Arial" panose="020B0604020202020204" pitchFamily="34" charset="0"/>
              </a:rPr>
              <a:t>20</a:t>
            </a:r>
            <a:r>
              <a:rPr lang="en-US" sz="750" b="0" i="0" dirty="0">
                <a:effectLst/>
                <a:latin typeface="Arial" panose="020B0604020202020204" pitchFamily="34" charset="0"/>
                <a:cs typeface="Arial" panose="020B0604020202020204" pitchFamily="34" charset="0"/>
              </a:rPr>
              <a:t>(11), 5984. </a:t>
            </a:r>
          </a:p>
          <a:p>
            <a:endParaRPr lang="en-US" sz="750" dirty="0">
              <a:latin typeface="Arial" panose="020B0604020202020204" pitchFamily="34" charset="0"/>
              <a:cs typeface="Arial" panose="020B0604020202020204" pitchFamily="34" charset="0"/>
            </a:endParaRPr>
          </a:p>
          <a:p>
            <a:r>
              <a:rPr lang="en-US" sz="750" b="0" i="0" dirty="0" err="1">
                <a:effectLst/>
                <a:latin typeface="Arial" panose="020B0604020202020204" pitchFamily="34" charset="0"/>
                <a:cs typeface="Arial" panose="020B0604020202020204" pitchFamily="34" charset="0"/>
              </a:rPr>
              <a:t>Sliedrecht</a:t>
            </a:r>
            <a:r>
              <a:rPr lang="en-US" sz="750" b="0" i="0" dirty="0">
                <a:effectLst/>
                <a:latin typeface="Arial" panose="020B0604020202020204" pitchFamily="34" charset="0"/>
                <a:cs typeface="Arial" panose="020B0604020202020204" pitchFamily="34" charset="0"/>
              </a:rPr>
              <a:t>, W., </a:t>
            </a:r>
            <a:r>
              <a:rPr lang="en-US" sz="750" b="0" i="0" dirty="0" err="1">
                <a:effectLst/>
                <a:latin typeface="Arial" panose="020B0604020202020204" pitchFamily="34" charset="0"/>
                <a:cs typeface="Arial" panose="020B0604020202020204" pitchFamily="34" charset="0"/>
              </a:rPr>
              <a:t>Roozen</a:t>
            </a:r>
            <a:r>
              <a:rPr lang="en-US" sz="750" b="0" i="0" dirty="0">
                <a:effectLst/>
                <a:latin typeface="Arial" panose="020B0604020202020204" pitchFamily="34" charset="0"/>
                <a:cs typeface="Arial" panose="020B0604020202020204" pitchFamily="34" charset="0"/>
              </a:rPr>
              <a:t>, H., de </a:t>
            </a:r>
            <a:r>
              <a:rPr lang="en-US" sz="750" b="0" i="0" dirty="0" err="1">
                <a:effectLst/>
                <a:latin typeface="Arial" panose="020B0604020202020204" pitchFamily="34" charset="0"/>
                <a:cs typeface="Arial" panose="020B0604020202020204" pitchFamily="34" charset="0"/>
              </a:rPr>
              <a:t>Waart</a:t>
            </a:r>
            <a:r>
              <a:rPr lang="en-US" sz="750" b="0" i="0" dirty="0">
                <a:effectLst/>
                <a:latin typeface="Arial" panose="020B0604020202020204" pitchFamily="34" charset="0"/>
                <a:cs typeface="Arial" panose="020B0604020202020204" pitchFamily="34" charset="0"/>
              </a:rPr>
              <a:t>, R., Dom, G., &amp; </a:t>
            </a:r>
            <a:r>
              <a:rPr lang="en-US" sz="750" b="0" i="0" dirty="0" err="1">
                <a:effectLst/>
                <a:latin typeface="Arial" panose="020B0604020202020204" pitchFamily="34" charset="0"/>
                <a:cs typeface="Arial" panose="020B0604020202020204" pitchFamily="34" charset="0"/>
              </a:rPr>
              <a:t>Witkiewitz</a:t>
            </a:r>
            <a:r>
              <a:rPr lang="en-US" sz="750" b="0" i="0" dirty="0">
                <a:effectLst/>
                <a:latin typeface="Arial" panose="020B0604020202020204" pitchFamily="34" charset="0"/>
                <a:cs typeface="Arial" panose="020B0604020202020204" pitchFamily="34" charset="0"/>
              </a:rPr>
              <a:t>, K. (2022). </a:t>
            </a:r>
            <a:r>
              <a:rPr lang="en-US" sz="750" b="0" i="0" dirty="0">
                <a:solidFill>
                  <a:srgbClr val="AF2021"/>
                </a:solidFill>
                <a:effectLst/>
                <a:latin typeface="Arial" panose="020B0604020202020204" pitchFamily="34" charset="0"/>
                <a:cs typeface="Arial" panose="020B0604020202020204" pitchFamily="34" charset="0"/>
              </a:rPr>
              <a:t>Variety in alcohol use disorder relapse definitions: Should the term “relapse” be abandoned?. </a:t>
            </a:r>
            <a:r>
              <a:rPr lang="en-US" sz="750" b="0" i="1" dirty="0">
                <a:effectLst/>
                <a:latin typeface="Arial" panose="020B0604020202020204" pitchFamily="34" charset="0"/>
                <a:cs typeface="Arial" panose="020B0604020202020204" pitchFamily="34" charset="0"/>
              </a:rPr>
              <a:t>Journal of Studies on Alcohol and Drugs</a:t>
            </a:r>
            <a:r>
              <a:rPr lang="en-US" sz="750" b="0" i="0" dirty="0">
                <a:effectLst/>
                <a:latin typeface="Arial" panose="020B0604020202020204" pitchFamily="34" charset="0"/>
                <a:cs typeface="Arial" panose="020B0604020202020204" pitchFamily="34" charset="0"/>
              </a:rPr>
              <a:t>, </a:t>
            </a:r>
            <a:r>
              <a:rPr lang="en-US" sz="750" b="0" i="1" dirty="0">
                <a:effectLst/>
                <a:latin typeface="Arial" panose="020B0604020202020204" pitchFamily="34" charset="0"/>
                <a:cs typeface="Arial" panose="020B0604020202020204" pitchFamily="34" charset="0"/>
              </a:rPr>
              <a:t>83</a:t>
            </a:r>
            <a:r>
              <a:rPr lang="en-US" sz="750" b="0" i="0" dirty="0">
                <a:effectLst/>
                <a:latin typeface="Arial" panose="020B0604020202020204" pitchFamily="34" charset="0"/>
                <a:cs typeface="Arial" panose="020B0604020202020204" pitchFamily="34" charset="0"/>
              </a:rPr>
              <a:t>(2), 248-259. </a:t>
            </a:r>
          </a:p>
          <a:p>
            <a:endParaRPr lang="en-US" sz="750" dirty="0">
              <a:latin typeface="Arial" panose="020B0604020202020204" pitchFamily="34" charset="0"/>
              <a:cs typeface="Arial" panose="020B0604020202020204" pitchFamily="34" charset="0"/>
            </a:endParaRPr>
          </a:p>
          <a:p>
            <a:r>
              <a:rPr lang="en-US" sz="750" b="0" i="0" dirty="0" err="1">
                <a:effectLst/>
                <a:latin typeface="Arial" panose="020B0604020202020204" pitchFamily="34" charset="0"/>
                <a:cs typeface="Arial" panose="020B0604020202020204" pitchFamily="34" charset="0"/>
              </a:rPr>
              <a:t>Stahler</a:t>
            </a:r>
            <a:r>
              <a:rPr lang="en-US" sz="750" b="0" i="0" dirty="0">
                <a:effectLst/>
                <a:latin typeface="Arial" panose="020B0604020202020204" pitchFamily="34" charset="0"/>
                <a:cs typeface="Arial" panose="020B0604020202020204" pitchFamily="34" charset="0"/>
              </a:rPr>
              <a:t>, G. J., </a:t>
            </a:r>
            <a:r>
              <a:rPr lang="en-US" sz="750" b="0" i="0" dirty="0" err="1">
                <a:effectLst/>
                <a:latin typeface="Arial" panose="020B0604020202020204" pitchFamily="34" charset="0"/>
                <a:cs typeface="Arial" panose="020B0604020202020204" pitchFamily="34" charset="0"/>
              </a:rPr>
              <a:t>Mennis</a:t>
            </a:r>
            <a:r>
              <a:rPr lang="en-US" sz="750" b="0" i="0" dirty="0">
                <a:effectLst/>
                <a:latin typeface="Arial" panose="020B0604020202020204" pitchFamily="34" charset="0"/>
                <a:cs typeface="Arial" panose="020B0604020202020204" pitchFamily="34" charset="0"/>
              </a:rPr>
              <a:t>, J., &amp; Baron, D. A. (2013). </a:t>
            </a:r>
            <a:r>
              <a:rPr lang="en-US" sz="750" b="0" i="0" dirty="0">
                <a:solidFill>
                  <a:srgbClr val="AF2021"/>
                </a:solidFill>
                <a:effectLst/>
                <a:latin typeface="Arial" panose="020B0604020202020204" pitchFamily="34" charset="0"/>
                <a:cs typeface="Arial" panose="020B0604020202020204" pitchFamily="34" charset="0"/>
              </a:rPr>
              <a:t>Geospatial technology and the “exposome”: new perspectives on addiction. </a:t>
            </a:r>
            <a:r>
              <a:rPr lang="en-US" sz="750" b="0" i="1" dirty="0">
                <a:effectLst/>
                <a:latin typeface="Arial" panose="020B0604020202020204" pitchFamily="34" charset="0"/>
                <a:cs typeface="Arial" panose="020B0604020202020204" pitchFamily="34" charset="0"/>
              </a:rPr>
              <a:t>American journal of public health</a:t>
            </a:r>
            <a:r>
              <a:rPr lang="en-US" sz="750" b="0" i="0" dirty="0">
                <a:effectLst/>
                <a:latin typeface="Arial" panose="020B0604020202020204" pitchFamily="34" charset="0"/>
                <a:cs typeface="Arial" panose="020B0604020202020204" pitchFamily="34" charset="0"/>
              </a:rPr>
              <a:t>, </a:t>
            </a:r>
            <a:r>
              <a:rPr lang="en-US" sz="750" b="0" i="1" dirty="0">
                <a:effectLst/>
                <a:latin typeface="Arial" panose="020B0604020202020204" pitchFamily="34" charset="0"/>
                <a:cs typeface="Arial" panose="020B0604020202020204" pitchFamily="34" charset="0"/>
              </a:rPr>
              <a:t>103</a:t>
            </a:r>
            <a:r>
              <a:rPr lang="en-US" sz="750" b="0" i="0" dirty="0">
                <a:effectLst/>
                <a:latin typeface="Arial" panose="020B0604020202020204" pitchFamily="34" charset="0"/>
                <a:cs typeface="Arial" panose="020B0604020202020204" pitchFamily="34" charset="0"/>
              </a:rPr>
              <a:t>(8), 1354-1356. </a:t>
            </a:r>
          </a:p>
          <a:p>
            <a:endParaRPr lang="en-US" sz="750" dirty="0">
              <a:latin typeface="Arial" panose="020B0604020202020204" pitchFamily="34" charset="0"/>
              <a:cs typeface="Arial" panose="020B0604020202020204" pitchFamily="34" charset="0"/>
            </a:endParaRPr>
          </a:p>
          <a:p>
            <a:r>
              <a:rPr lang="en-US" sz="750" b="0" i="0" dirty="0">
                <a:effectLst/>
                <a:latin typeface="Arial" panose="020B0604020202020204" pitchFamily="34" charset="0"/>
                <a:cs typeface="Arial" panose="020B0604020202020204" pitchFamily="34" charset="0"/>
              </a:rPr>
              <a:t>Stillman, M. A., &amp; Sutcliff, J. (2020). </a:t>
            </a:r>
            <a:r>
              <a:rPr lang="en-US" sz="750" b="0" i="0" dirty="0">
                <a:solidFill>
                  <a:srgbClr val="AF2021"/>
                </a:solidFill>
                <a:effectLst/>
                <a:latin typeface="Arial" panose="020B0604020202020204" pitchFamily="34" charset="0"/>
                <a:cs typeface="Arial" panose="020B0604020202020204" pitchFamily="34" charset="0"/>
              </a:rPr>
              <a:t>Predictors of relapse in alcohol use disorder: Identifying individuals most vulnerable to relapse.</a:t>
            </a:r>
            <a:r>
              <a:rPr lang="en-US" sz="750" b="0" i="0" dirty="0">
                <a:effectLst/>
                <a:latin typeface="Arial" panose="020B0604020202020204" pitchFamily="34" charset="0"/>
                <a:cs typeface="Arial" panose="020B0604020202020204" pitchFamily="34" charset="0"/>
              </a:rPr>
              <a:t> </a:t>
            </a:r>
            <a:r>
              <a:rPr lang="en-US" sz="750" b="0" i="1" dirty="0">
                <a:effectLst/>
                <a:latin typeface="Arial" panose="020B0604020202020204" pitchFamily="34" charset="0"/>
                <a:cs typeface="Arial" panose="020B0604020202020204" pitchFamily="34" charset="0"/>
              </a:rPr>
              <a:t>Addiction and Substance Abuse</a:t>
            </a:r>
            <a:r>
              <a:rPr lang="en-US" sz="750" b="0" i="0" dirty="0">
                <a:effectLst/>
                <a:latin typeface="Arial" panose="020B0604020202020204" pitchFamily="34" charset="0"/>
                <a:cs typeface="Arial" panose="020B0604020202020204" pitchFamily="34" charset="0"/>
              </a:rPr>
              <a:t>, </a:t>
            </a:r>
            <a:r>
              <a:rPr lang="en-US" sz="750" b="0" i="1" dirty="0">
                <a:effectLst/>
                <a:latin typeface="Arial" panose="020B0604020202020204" pitchFamily="34" charset="0"/>
                <a:cs typeface="Arial" panose="020B0604020202020204" pitchFamily="34" charset="0"/>
              </a:rPr>
              <a:t>1</a:t>
            </a:r>
            <a:r>
              <a:rPr lang="en-US" sz="750" b="0" i="0" dirty="0">
                <a:effectLst/>
                <a:latin typeface="Arial" panose="020B0604020202020204" pitchFamily="34" charset="0"/>
                <a:cs typeface="Arial" panose="020B0604020202020204" pitchFamily="34" charset="0"/>
              </a:rPr>
              <a:t>(1), 3-8. </a:t>
            </a:r>
          </a:p>
          <a:p>
            <a:endParaRPr lang="en-US" sz="750" dirty="0">
              <a:latin typeface="Arial" panose="020B0604020202020204" pitchFamily="34" charset="0"/>
              <a:cs typeface="Arial" panose="020B0604020202020204" pitchFamily="34" charset="0"/>
            </a:endParaRPr>
          </a:p>
          <a:p>
            <a:r>
              <a:rPr lang="en-US" sz="750" b="0" i="0" dirty="0" err="1">
                <a:effectLst/>
                <a:latin typeface="Arial" panose="020B0604020202020204" pitchFamily="34" charset="0"/>
                <a:cs typeface="Arial" panose="020B0604020202020204" pitchFamily="34" charset="0"/>
              </a:rPr>
              <a:t>Vaeth</a:t>
            </a:r>
            <a:r>
              <a:rPr lang="en-US" sz="750" b="0" i="0" dirty="0">
                <a:effectLst/>
                <a:latin typeface="Arial" panose="020B0604020202020204" pitchFamily="34" charset="0"/>
                <a:cs typeface="Arial" panose="020B0604020202020204" pitchFamily="34" charset="0"/>
              </a:rPr>
              <a:t>, P. A., Wang‐</a:t>
            </a:r>
            <a:r>
              <a:rPr lang="en-US" sz="750" b="0" i="0" dirty="0" err="1">
                <a:effectLst/>
                <a:latin typeface="Arial" panose="020B0604020202020204" pitchFamily="34" charset="0"/>
                <a:cs typeface="Arial" panose="020B0604020202020204" pitchFamily="34" charset="0"/>
              </a:rPr>
              <a:t>Schweig</a:t>
            </a:r>
            <a:r>
              <a:rPr lang="en-US" sz="750" b="0" i="0" dirty="0">
                <a:effectLst/>
                <a:latin typeface="Arial" panose="020B0604020202020204" pitchFamily="34" charset="0"/>
                <a:cs typeface="Arial" panose="020B0604020202020204" pitchFamily="34" charset="0"/>
              </a:rPr>
              <a:t>, M., &amp; Caetano, R. (2017). </a:t>
            </a:r>
            <a:r>
              <a:rPr lang="en-US" sz="750" b="0" i="0" dirty="0">
                <a:solidFill>
                  <a:srgbClr val="AF2021"/>
                </a:solidFill>
                <a:effectLst/>
                <a:latin typeface="Arial" panose="020B0604020202020204" pitchFamily="34" charset="0"/>
                <a:cs typeface="Arial" panose="020B0604020202020204" pitchFamily="34" charset="0"/>
              </a:rPr>
              <a:t>Drinking, alcohol use disorder, and treatment access and utilization among US racial/ethnic groups. </a:t>
            </a:r>
            <a:r>
              <a:rPr lang="en-US" sz="750" b="0" i="1" dirty="0">
                <a:effectLst/>
                <a:latin typeface="Arial" panose="020B0604020202020204" pitchFamily="34" charset="0"/>
                <a:cs typeface="Arial" panose="020B0604020202020204" pitchFamily="34" charset="0"/>
              </a:rPr>
              <a:t>Alcoholism: Clinical and Experimental Research</a:t>
            </a:r>
            <a:r>
              <a:rPr lang="en-US" sz="750" b="0" i="0" dirty="0">
                <a:effectLst/>
                <a:latin typeface="Arial" panose="020B0604020202020204" pitchFamily="34" charset="0"/>
                <a:cs typeface="Arial" panose="020B0604020202020204" pitchFamily="34" charset="0"/>
              </a:rPr>
              <a:t>, </a:t>
            </a:r>
            <a:r>
              <a:rPr lang="en-US" sz="750" b="0" i="1" dirty="0">
                <a:effectLst/>
                <a:latin typeface="Arial" panose="020B0604020202020204" pitchFamily="34" charset="0"/>
                <a:cs typeface="Arial" panose="020B0604020202020204" pitchFamily="34" charset="0"/>
              </a:rPr>
              <a:t>41</a:t>
            </a:r>
            <a:r>
              <a:rPr lang="en-US" sz="750" b="0" i="0" dirty="0">
                <a:effectLst/>
                <a:latin typeface="Arial" panose="020B0604020202020204" pitchFamily="34" charset="0"/>
                <a:cs typeface="Arial" panose="020B0604020202020204" pitchFamily="34" charset="0"/>
              </a:rPr>
              <a:t>(1), 6-19. </a:t>
            </a:r>
          </a:p>
          <a:p>
            <a:endParaRPr lang="en-US" sz="750" dirty="0">
              <a:latin typeface="Arial" panose="020B0604020202020204" pitchFamily="34" charset="0"/>
              <a:cs typeface="Arial" panose="020B0604020202020204" pitchFamily="34" charset="0"/>
            </a:endParaRPr>
          </a:p>
          <a:p>
            <a:endParaRPr lang="en-US" sz="750" dirty="0">
              <a:latin typeface="Arial" panose="020B0604020202020204" pitchFamily="34" charset="0"/>
              <a:cs typeface="Arial" panose="020B0604020202020204" pitchFamily="34" charset="0"/>
            </a:endParaRPr>
          </a:p>
          <a:p>
            <a:endParaRPr lang="en-US" sz="750" dirty="0">
              <a:latin typeface="Arial" panose="020B0604020202020204" pitchFamily="34" charset="0"/>
              <a:cs typeface="Arial" panose="020B0604020202020204" pitchFamily="34" charset="0"/>
            </a:endParaRPr>
          </a:p>
          <a:p>
            <a:r>
              <a:rPr lang="en-US" sz="750" b="0" i="0" dirty="0">
                <a:effectLst/>
                <a:latin typeface="Arial" panose="020B0604020202020204" pitchFamily="34" charset="0"/>
                <a:cs typeface="Arial" panose="020B0604020202020204" pitchFamily="34" charset="0"/>
              </a:rPr>
              <a:t>Walton, M. A., Blow, F. C., Bingham, C. R., &amp; </a:t>
            </a:r>
            <a:r>
              <a:rPr lang="en-US" sz="750" b="0" i="0" dirty="0" err="1">
                <a:effectLst/>
                <a:latin typeface="Arial" panose="020B0604020202020204" pitchFamily="34" charset="0"/>
                <a:cs typeface="Arial" panose="020B0604020202020204" pitchFamily="34" charset="0"/>
              </a:rPr>
              <a:t>Chermack</a:t>
            </a:r>
            <a:r>
              <a:rPr lang="en-US" sz="750" b="0" i="0" dirty="0">
                <a:effectLst/>
                <a:latin typeface="Arial" panose="020B0604020202020204" pitchFamily="34" charset="0"/>
                <a:cs typeface="Arial" panose="020B0604020202020204" pitchFamily="34" charset="0"/>
              </a:rPr>
              <a:t>, S. T. (2003). </a:t>
            </a:r>
            <a:r>
              <a:rPr lang="en-US" sz="750" b="0" i="0" dirty="0">
                <a:solidFill>
                  <a:srgbClr val="AF2021"/>
                </a:solidFill>
                <a:effectLst/>
                <a:latin typeface="Arial" panose="020B0604020202020204" pitchFamily="34" charset="0"/>
                <a:cs typeface="Arial" panose="020B0604020202020204" pitchFamily="34" charset="0"/>
              </a:rPr>
              <a:t>Individual and social/environmental predictors of alcohol and drug use 2 years following substance abuse treatment. </a:t>
            </a:r>
            <a:r>
              <a:rPr lang="en-US" sz="750" b="0" i="1" dirty="0">
                <a:effectLst/>
                <a:latin typeface="Arial" panose="020B0604020202020204" pitchFamily="34" charset="0"/>
                <a:cs typeface="Arial" panose="020B0604020202020204" pitchFamily="34" charset="0"/>
              </a:rPr>
              <a:t>Addictive behaviors</a:t>
            </a:r>
            <a:r>
              <a:rPr lang="en-US" sz="750" b="0" i="0" dirty="0">
                <a:effectLst/>
                <a:latin typeface="Arial" panose="020B0604020202020204" pitchFamily="34" charset="0"/>
                <a:cs typeface="Arial" panose="020B0604020202020204" pitchFamily="34" charset="0"/>
              </a:rPr>
              <a:t>, </a:t>
            </a:r>
            <a:r>
              <a:rPr lang="en-US" sz="750" b="0" i="1" dirty="0">
                <a:effectLst/>
                <a:latin typeface="Arial" panose="020B0604020202020204" pitchFamily="34" charset="0"/>
                <a:cs typeface="Arial" panose="020B0604020202020204" pitchFamily="34" charset="0"/>
              </a:rPr>
              <a:t>28</a:t>
            </a:r>
            <a:r>
              <a:rPr lang="en-US" sz="750" b="0" i="0" dirty="0">
                <a:effectLst/>
                <a:latin typeface="Arial" panose="020B0604020202020204" pitchFamily="34" charset="0"/>
                <a:cs typeface="Arial" panose="020B0604020202020204" pitchFamily="34" charset="0"/>
              </a:rPr>
              <a:t>(4), 627-642. </a:t>
            </a:r>
          </a:p>
          <a:p>
            <a:endParaRPr lang="en-US" sz="750" dirty="0">
              <a:latin typeface="Arial" panose="020B0604020202020204" pitchFamily="34" charset="0"/>
              <a:cs typeface="Arial" panose="020B0604020202020204" pitchFamily="34" charset="0"/>
            </a:endParaRPr>
          </a:p>
          <a:p>
            <a:r>
              <a:rPr lang="en-US" sz="750" b="0" i="0" dirty="0">
                <a:effectLst/>
                <a:latin typeface="Arial" panose="020B0604020202020204" pitchFamily="34" charset="0"/>
                <a:cs typeface="Arial" panose="020B0604020202020204" pitchFamily="34" charset="0"/>
              </a:rPr>
              <a:t>Walton, M. A., </a:t>
            </a:r>
            <a:r>
              <a:rPr lang="en-US" sz="750" b="0" i="0" dirty="0" err="1">
                <a:effectLst/>
                <a:latin typeface="Arial" panose="020B0604020202020204" pitchFamily="34" charset="0"/>
                <a:cs typeface="Arial" panose="020B0604020202020204" pitchFamily="34" charset="0"/>
              </a:rPr>
              <a:t>Reischl</a:t>
            </a:r>
            <a:r>
              <a:rPr lang="en-US" sz="750" b="0" i="0" dirty="0">
                <a:effectLst/>
                <a:latin typeface="Arial" panose="020B0604020202020204" pitchFamily="34" charset="0"/>
                <a:cs typeface="Arial" panose="020B0604020202020204" pitchFamily="34" charset="0"/>
              </a:rPr>
              <a:t>, T. M., &amp; Ramanathan, C. S. (1995). </a:t>
            </a:r>
            <a:r>
              <a:rPr lang="en-US" sz="750" b="0" i="0" dirty="0">
                <a:solidFill>
                  <a:srgbClr val="AF2021"/>
                </a:solidFill>
                <a:effectLst/>
                <a:latin typeface="Arial" panose="020B0604020202020204" pitchFamily="34" charset="0"/>
                <a:cs typeface="Arial" panose="020B0604020202020204" pitchFamily="34" charset="0"/>
              </a:rPr>
              <a:t>Social settings and addiction relapse. </a:t>
            </a:r>
            <a:r>
              <a:rPr lang="en-US" sz="750" b="0" i="1" dirty="0">
                <a:effectLst/>
                <a:latin typeface="Arial" panose="020B0604020202020204" pitchFamily="34" charset="0"/>
                <a:cs typeface="Arial" panose="020B0604020202020204" pitchFamily="34" charset="0"/>
              </a:rPr>
              <a:t>Journal of Substance Abuse</a:t>
            </a:r>
            <a:r>
              <a:rPr lang="en-US" sz="750" b="0" i="0" dirty="0">
                <a:effectLst/>
                <a:latin typeface="Arial" panose="020B0604020202020204" pitchFamily="34" charset="0"/>
                <a:cs typeface="Arial" panose="020B0604020202020204" pitchFamily="34" charset="0"/>
              </a:rPr>
              <a:t>, </a:t>
            </a:r>
            <a:r>
              <a:rPr lang="en-US" sz="750" b="0" i="1" dirty="0">
                <a:effectLst/>
                <a:latin typeface="Arial" panose="020B0604020202020204" pitchFamily="34" charset="0"/>
                <a:cs typeface="Arial" panose="020B0604020202020204" pitchFamily="34" charset="0"/>
              </a:rPr>
              <a:t>7</a:t>
            </a:r>
            <a:r>
              <a:rPr lang="en-US" sz="750" b="0" i="0" dirty="0">
                <a:effectLst/>
                <a:latin typeface="Arial" panose="020B0604020202020204" pitchFamily="34" charset="0"/>
                <a:cs typeface="Arial" panose="020B0604020202020204" pitchFamily="34" charset="0"/>
              </a:rPr>
              <a:t>(2), 223-233. </a:t>
            </a:r>
          </a:p>
          <a:p>
            <a:endParaRPr lang="en-US" sz="750" dirty="0">
              <a:latin typeface="Arial" panose="020B0604020202020204" pitchFamily="34" charset="0"/>
              <a:cs typeface="Arial" panose="020B0604020202020204" pitchFamily="34" charset="0"/>
            </a:endParaRPr>
          </a:p>
          <a:p>
            <a:r>
              <a:rPr lang="en-US" sz="750" b="0" i="0" dirty="0">
                <a:effectLst/>
                <a:latin typeface="Arial" panose="020B0604020202020204" pitchFamily="34" charset="0"/>
                <a:cs typeface="Arial" panose="020B0604020202020204" pitchFamily="34" charset="0"/>
              </a:rPr>
              <a:t>Wang, A., Ramaswamy, V. V., &amp; </a:t>
            </a:r>
            <a:r>
              <a:rPr lang="en-US" sz="750" b="0" i="0" dirty="0" err="1">
                <a:effectLst/>
                <a:latin typeface="Arial" panose="020B0604020202020204" pitchFamily="34" charset="0"/>
                <a:cs typeface="Arial" panose="020B0604020202020204" pitchFamily="34" charset="0"/>
              </a:rPr>
              <a:t>Russakovsky</a:t>
            </a:r>
            <a:r>
              <a:rPr lang="en-US" sz="750" b="0" i="0" dirty="0">
                <a:effectLst/>
                <a:latin typeface="Arial" panose="020B0604020202020204" pitchFamily="34" charset="0"/>
                <a:cs typeface="Arial" panose="020B0604020202020204" pitchFamily="34" charset="0"/>
              </a:rPr>
              <a:t>, O. (2022, June). </a:t>
            </a:r>
            <a:r>
              <a:rPr lang="en-US" sz="750" b="0" i="0" dirty="0">
                <a:solidFill>
                  <a:srgbClr val="AF2021"/>
                </a:solidFill>
                <a:effectLst/>
                <a:latin typeface="Arial" panose="020B0604020202020204" pitchFamily="34" charset="0"/>
                <a:cs typeface="Arial" panose="020B0604020202020204" pitchFamily="34" charset="0"/>
              </a:rPr>
              <a:t>Towards intersectionality in machine learning: Including more identities, handling underrepresentation, and performing evaluation</a:t>
            </a:r>
            <a:r>
              <a:rPr lang="en-US" sz="750" b="0" i="0" dirty="0">
                <a:effectLst/>
                <a:latin typeface="Arial" panose="020B0604020202020204" pitchFamily="34" charset="0"/>
                <a:cs typeface="Arial" panose="020B0604020202020204" pitchFamily="34" charset="0"/>
              </a:rPr>
              <a:t>. In </a:t>
            </a:r>
            <a:r>
              <a:rPr lang="en-US" sz="750" b="0" i="1" dirty="0">
                <a:effectLst/>
                <a:latin typeface="Arial" panose="020B0604020202020204" pitchFamily="34" charset="0"/>
                <a:cs typeface="Arial" panose="020B0604020202020204" pitchFamily="34" charset="0"/>
              </a:rPr>
              <a:t>Proceedings of the 2022 ACM Conference on Fairness, Accountability, and Transparency</a:t>
            </a:r>
            <a:r>
              <a:rPr lang="en-US" sz="750" b="0" i="0" dirty="0">
                <a:effectLst/>
                <a:latin typeface="Arial" panose="020B0604020202020204" pitchFamily="34" charset="0"/>
                <a:cs typeface="Arial" panose="020B0604020202020204" pitchFamily="34" charset="0"/>
              </a:rPr>
              <a:t> (pp. 336-349). </a:t>
            </a:r>
          </a:p>
          <a:p>
            <a:endParaRPr lang="en-US" sz="750" dirty="0">
              <a:latin typeface="Arial" panose="020B0604020202020204" pitchFamily="34" charset="0"/>
              <a:cs typeface="Arial" panose="020B0604020202020204" pitchFamily="34" charset="0"/>
            </a:endParaRPr>
          </a:p>
          <a:p>
            <a:r>
              <a:rPr lang="en-US" sz="750" b="0" i="0" dirty="0">
                <a:effectLst/>
                <a:latin typeface="Arial" panose="020B0604020202020204" pitchFamily="34" charset="0"/>
                <a:cs typeface="Arial" panose="020B0604020202020204" pitchFamily="34" charset="0"/>
              </a:rPr>
              <a:t>Wisniewski, J., &amp; </a:t>
            </a:r>
            <a:r>
              <a:rPr lang="en-US" sz="750" b="0" i="0" dirty="0" err="1">
                <a:effectLst/>
                <a:latin typeface="Arial" panose="020B0604020202020204" pitchFamily="34" charset="0"/>
                <a:cs typeface="Arial" panose="020B0604020202020204" pitchFamily="34" charset="0"/>
              </a:rPr>
              <a:t>Biecek</a:t>
            </a:r>
            <a:r>
              <a:rPr lang="en-US" sz="750" b="0" i="0" dirty="0">
                <a:effectLst/>
                <a:latin typeface="Arial" panose="020B0604020202020204" pitchFamily="34" charset="0"/>
                <a:cs typeface="Arial" panose="020B0604020202020204" pitchFamily="34" charset="0"/>
              </a:rPr>
              <a:t>, P. (2022). </a:t>
            </a:r>
            <a:r>
              <a:rPr lang="en-US" sz="750" b="0" i="0" dirty="0" err="1">
                <a:solidFill>
                  <a:srgbClr val="AF2021"/>
                </a:solidFill>
                <a:effectLst/>
                <a:latin typeface="Arial" panose="020B0604020202020204" pitchFamily="34" charset="0"/>
                <a:cs typeface="Arial" panose="020B0604020202020204" pitchFamily="34" charset="0"/>
              </a:rPr>
              <a:t>fairmodels</a:t>
            </a:r>
            <a:r>
              <a:rPr lang="en-US" sz="750" b="0" i="0" dirty="0">
                <a:solidFill>
                  <a:srgbClr val="AF2021"/>
                </a:solidFill>
                <a:effectLst/>
                <a:latin typeface="Arial" panose="020B0604020202020204" pitchFamily="34" charset="0"/>
                <a:cs typeface="Arial" panose="020B0604020202020204" pitchFamily="34" charset="0"/>
              </a:rPr>
              <a:t>: a Flexible Tool for Bias Detection, Visualization, and Mitigation in Binary Classification Models. </a:t>
            </a:r>
            <a:r>
              <a:rPr lang="en-US" sz="750" b="0" i="1" dirty="0">
                <a:effectLst/>
                <a:latin typeface="Arial" panose="020B0604020202020204" pitchFamily="34" charset="0"/>
                <a:cs typeface="Arial" panose="020B0604020202020204" pitchFamily="34" charset="0"/>
              </a:rPr>
              <a:t>R J.</a:t>
            </a:r>
            <a:r>
              <a:rPr lang="en-US" sz="750" b="0" i="0" dirty="0">
                <a:effectLst/>
                <a:latin typeface="Arial" panose="020B0604020202020204" pitchFamily="34" charset="0"/>
                <a:cs typeface="Arial" panose="020B0604020202020204" pitchFamily="34" charset="0"/>
              </a:rPr>
              <a:t>, </a:t>
            </a:r>
            <a:r>
              <a:rPr lang="en-US" sz="750" b="0" i="1" dirty="0">
                <a:effectLst/>
                <a:latin typeface="Arial" panose="020B0604020202020204" pitchFamily="34" charset="0"/>
                <a:cs typeface="Arial" panose="020B0604020202020204" pitchFamily="34" charset="0"/>
              </a:rPr>
              <a:t>14</a:t>
            </a:r>
            <a:r>
              <a:rPr lang="en-US" sz="750" b="0" i="0" dirty="0">
                <a:effectLst/>
                <a:latin typeface="Arial" panose="020B0604020202020204" pitchFamily="34" charset="0"/>
                <a:cs typeface="Arial" panose="020B0604020202020204" pitchFamily="34" charset="0"/>
              </a:rPr>
              <a:t>(1), 227-243. </a:t>
            </a:r>
          </a:p>
          <a:p>
            <a:endParaRPr lang="en-US" sz="750" dirty="0">
              <a:latin typeface="Arial" panose="020B0604020202020204" pitchFamily="34" charset="0"/>
              <a:cs typeface="Arial" panose="020B0604020202020204" pitchFamily="34" charset="0"/>
            </a:endParaRPr>
          </a:p>
          <a:p>
            <a:r>
              <a:rPr lang="en-US" sz="750" b="0" i="0" dirty="0" err="1">
                <a:effectLst/>
                <a:latin typeface="Arial" panose="020B0604020202020204" pitchFamily="34" charset="0"/>
                <a:cs typeface="Arial" panose="020B0604020202020204" pitchFamily="34" charset="0"/>
              </a:rPr>
              <a:t>Witbrodt</a:t>
            </a:r>
            <a:r>
              <a:rPr lang="en-US" sz="750" b="0" i="0" dirty="0">
                <a:effectLst/>
                <a:latin typeface="Arial" panose="020B0604020202020204" pitchFamily="34" charset="0"/>
                <a:cs typeface="Arial" panose="020B0604020202020204" pitchFamily="34" charset="0"/>
              </a:rPr>
              <a:t>, J., </a:t>
            </a:r>
            <a:r>
              <a:rPr lang="en-US" sz="750" b="0" i="0" dirty="0" err="1">
                <a:effectLst/>
                <a:latin typeface="Arial" panose="020B0604020202020204" pitchFamily="34" charset="0"/>
                <a:cs typeface="Arial" panose="020B0604020202020204" pitchFamily="34" charset="0"/>
              </a:rPr>
              <a:t>Mulia</a:t>
            </a:r>
            <a:r>
              <a:rPr lang="en-US" sz="750" b="0" i="0" dirty="0">
                <a:effectLst/>
                <a:latin typeface="Arial" panose="020B0604020202020204" pitchFamily="34" charset="0"/>
                <a:cs typeface="Arial" panose="020B0604020202020204" pitchFamily="34" charset="0"/>
              </a:rPr>
              <a:t>, N., </a:t>
            </a:r>
            <a:r>
              <a:rPr lang="en-US" sz="750" b="0" i="0" dirty="0" err="1">
                <a:effectLst/>
                <a:latin typeface="Arial" panose="020B0604020202020204" pitchFamily="34" charset="0"/>
                <a:cs typeface="Arial" panose="020B0604020202020204" pitchFamily="34" charset="0"/>
              </a:rPr>
              <a:t>Zemore</a:t>
            </a:r>
            <a:r>
              <a:rPr lang="en-US" sz="750" b="0" i="0" dirty="0">
                <a:effectLst/>
                <a:latin typeface="Arial" panose="020B0604020202020204" pitchFamily="34" charset="0"/>
                <a:cs typeface="Arial" panose="020B0604020202020204" pitchFamily="34" charset="0"/>
              </a:rPr>
              <a:t>, S. E., &amp; Kerr, W. C. (2014). </a:t>
            </a:r>
            <a:r>
              <a:rPr lang="en-US" sz="750" b="0" i="0" dirty="0">
                <a:solidFill>
                  <a:srgbClr val="AF2021"/>
                </a:solidFill>
                <a:effectLst/>
                <a:latin typeface="Arial" panose="020B0604020202020204" pitchFamily="34" charset="0"/>
                <a:cs typeface="Arial" panose="020B0604020202020204" pitchFamily="34" charset="0"/>
              </a:rPr>
              <a:t>Racial/ethnic disparities in alcohol‐related problems: Differences by gender and level of heavy drinking. </a:t>
            </a:r>
            <a:r>
              <a:rPr lang="en-US" sz="750" b="0" i="1" dirty="0">
                <a:effectLst/>
                <a:latin typeface="Arial" panose="020B0604020202020204" pitchFamily="34" charset="0"/>
                <a:cs typeface="Arial" panose="020B0604020202020204" pitchFamily="34" charset="0"/>
              </a:rPr>
              <a:t>Alcoholism: Clinical and Experimental Research</a:t>
            </a:r>
            <a:r>
              <a:rPr lang="en-US" sz="750" b="0" i="0" dirty="0">
                <a:effectLst/>
                <a:latin typeface="Arial" panose="020B0604020202020204" pitchFamily="34" charset="0"/>
                <a:cs typeface="Arial" panose="020B0604020202020204" pitchFamily="34" charset="0"/>
              </a:rPr>
              <a:t>, </a:t>
            </a:r>
            <a:r>
              <a:rPr lang="en-US" sz="750" b="0" i="1" dirty="0">
                <a:effectLst/>
                <a:latin typeface="Arial" panose="020B0604020202020204" pitchFamily="34" charset="0"/>
                <a:cs typeface="Arial" panose="020B0604020202020204" pitchFamily="34" charset="0"/>
              </a:rPr>
              <a:t>38</a:t>
            </a:r>
            <a:r>
              <a:rPr lang="en-US" sz="750" b="0" i="0" dirty="0">
                <a:effectLst/>
                <a:latin typeface="Arial" panose="020B0604020202020204" pitchFamily="34" charset="0"/>
                <a:cs typeface="Arial" panose="020B0604020202020204" pitchFamily="34" charset="0"/>
              </a:rPr>
              <a:t>(6), 1662-1670. </a:t>
            </a:r>
          </a:p>
          <a:p>
            <a:endParaRPr lang="en-US" sz="750" dirty="0">
              <a:latin typeface="Arial" panose="020B0604020202020204" pitchFamily="34" charset="0"/>
              <a:cs typeface="Arial" panose="020B0604020202020204" pitchFamily="34" charset="0"/>
            </a:endParaRPr>
          </a:p>
          <a:p>
            <a:pPr algn="l"/>
            <a:r>
              <a:rPr lang="en-US" sz="750" b="0" i="0" dirty="0" err="1">
                <a:effectLst/>
                <a:latin typeface="Arial" panose="020B0604020202020204" pitchFamily="34" charset="0"/>
                <a:cs typeface="Arial" panose="020B0604020202020204" pitchFamily="34" charset="0"/>
              </a:rPr>
              <a:t>Witkiewitz</a:t>
            </a:r>
            <a:r>
              <a:rPr lang="en-US" sz="750" b="0" i="0" dirty="0">
                <a:effectLst/>
                <a:latin typeface="Arial" panose="020B0604020202020204" pitchFamily="34" charset="0"/>
                <a:cs typeface="Arial" panose="020B0604020202020204" pitchFamily="34" charset="0"/>
              </a:rPr>
              <a:t> K, Marlatt GA</a:t>
            </a:r>
            <a:r>
              <a:rPr lang="en-US" sz="750" b="0" i="0" dirty="0">
                <a:solidFill>
                  <a:srgbClr val="AF2021"/>
                </a:solidFill>
                <a:effectLst/>
                <a:latin typeface="Arial" panose="020B0604020202020204" pitchFamily="34" charset="0"/>
                <a:cs typeface="Arial" panose="020B0604020202020204" pitchFamily="34" charset="0"/>
              </a:rPr>
              <a:t>. Relapse prevention for alcohol and drug problems: that was Zen, this is Tao. </a:t>
            </a:r>
            <a:r>
              <a:rPr lang="en-US" sz="750" b="0" i="0" dirty="0">
                <a:effectLst/>
                <a:latin typeface="Arial" panose="020B0604020202020204" pitchFamily="34" charset="0"/>
                <a:cs typeface="Arial" panose="020B0604020202020204" pitchFamily="34" charset="0"/>
              </a:rPr>
              <a:t>Am Psychol. 2004 May-Jun;59(4):224-35.</a:t>
            </a:r>
          </a:p>
          <a:p>
            <a:pPr algn="l"/>
            <a:br>
              <a:rPr lang="en-US" sz="750" b="0" i="0" dirty="0">
                <a:effectLst/>
                <a:latin typeface="Arial" panose="020B0604020202020204" pitchFamily="34" charset="0"/>
                <a:cs typeface="Arial" panose="020B0604020202020204" pitchFamily="34" charset="0"/>
              </a:rPr>
            </a:br>
            <a:r>
              <a:rPr lang="en-US" sz="750" b="0" i="0" dirty="0" err="1">
                <a:effectLst/>
                <a:latin typeface="Arial" panose="020B0604020202020204" pitchFamily="34" charset="0"/>
                <a:cs typeface="Arial" panose="020B0604020202020204" pitchFamily="34" charset="0"/>
              </a:rPr>
              <a:t>Wyant</a:t>
            </a:r>
            <a:r>
              <a:rPr lang="en-US" sz="750" b="0" i="0" dirty="0">
                <a:effectLst/>
                <a:latin typeface="Arial" panose="020B0604020202020204" pitchFamily="34" charset="0"/>
                <a:cs typeface="Arial" panose="020B0604020202020204" pitchFamily="34" charset="0"/>
              </a:rPr>
              <a:t>, K., </a:t>
            </a:r>
            <a:r>
              <a:rPr lang="en-US" sz="750" b="0" i="0" dirty="0" err="1">
                <a:effectLst/>
                <a:latin typeface="Arial" panose="020B0604020202020204" pitchFamily="34" charset="0"/>
                <a:cs typeface="Arial" panose="020B0604020202020204" pitchFamily="34" charset="0"/>
              </a:rPr>
              <a:t>Sant'Ana</a:t>
            </a:r>
            <a:r>
              <a:rPr lang="en-US" sz="750" b="0" i="0" dirty="0">
                <a:effectLst/>
                <a:latin typeface="Arial" panose="020B0604020202020204" pitchFamily="34" charset="0"/>
                <a:cs typeface="Arial" panose="020B0604020202020204" pitchFamily="34" charset="0"/>
              </a:rPr>
              <a:t>, S. J., </a:t>
            </a:r>
            <a:r>
              <a:rPr lang="en-US" sz="750" b="0" i="0" dirty="0" err="1">
                <a:effectLst/>
                <a:latin typeface="Arial" panose="020B0604020202020204" pitchFamily="34" charset="0"/>
                <a:cs typeface="Arial" panose="020B0604020202020204" pitchFamily="34" charset="0"/>
              </a:rPr>
              <a:t>Fronk</a:t>
            </a:r>
            <a:r>
              <a:rPr lang="en-US" sz="750" b="0" i="0" dirty="0">
                <a:effectLst/>
                <a:latin typeface="Arial" panose="020B0604020202020204" pitchFamily="34" charset="0"/>
                <a:cs typeface="Arial" panose="020B0604020202020204" pitchFamily="34" charset="0"/>
              </a:rPr>
              <a:t>, G., &amp; Curtin, J. J. (2023). </a:t>
            </a:r>
            <a:r>
              <a:rPr lang="en-US" sz="750" b="0" i="0" dirty="0">
                <a:solidFill>
                  <a:srgbClr val="AF2021"/>
                </a:solidFill>
                <a:effectLst/>
                <a:latin typeface="Arial" panose="020B0604020202020204" pitchFamily="34" charset="0"/>
                <a:cs typeface="Arial" panose="020B0604020202020204" pitchFamily="34" charset="0"/>
              </a:rPr>
              <a:t>Machine learning models for temporally precise lapse prediction in alcohol use disorder.</a:t>
            </a:r>
            <a:r>
              <a:rPr lang="en-US" sz="750" b="0" i="0" dirty="0">
                <a:effectLst/>
                <a:latin typeface="Arial" panose="020B0604020202020204" pitchFamily="34" charset="0"/>
                <a:cs typeface="Arial" panose="020B0604020202020204" pitchFamily="34" charset="0"/>
              </a:rPr>
              <a:t> </a:t>
            </a:r>
            <a:r>
              <a:rPr lang="en-US" sz="750" b="0" i="1" dirty="0" err="1">
                <a:effectLst/>
                <a:latin typeface="Arial" panose="020B0604020202020204" pitchFamily="34" charset="0"/>
                <a:cs typeface="Arial" panose="020B0604020202020204" pitchFamily="34" charset="0"/>
              </a:rPr>
              <a:t>PsyArXiv</a:t>
            </a:r>
            <a:r>
              <a:rPr lang="en-US" sz="750" b="0" i="1" dirty="0">
                <a:effectLst/>
                <a:latin typeface="Arial" panose="020B0604020202020204" pitchFamily="34" charset="0"/>
                <a:cs typeface="Arial" panose="020B0604020202020204" pitchFamily="34" charset="0"/>
              </a:rPr>
              <a:t>. September</a:t>
            </a:r>
            <a:r>
              <a:rPr lang="en-US" sz="750" b="0" i="0" dirty="0">
                <a:effectLst/>
                <a:latin typeface="Arial" panose="020B0604020202020204" pitchFamily="34" charset="0"/>
                <a:cs typeface="Arial" panose="020B0604020202020204" pitchFamily="34" charset="0"/>
              </a:rPr>
              <a:t>, </a:t>
            </a:r>
            <a:r>
              <a:rPr lang="en-US" sz="750" b="0" i="1" dirty="0">
                <a:effectLst/>
                <a:latin typeface="Arial" panose="020B0604020202020204" pitchFamily="34" charset="0"/>
                <a:cs typeface="Arial" panose="020B0604020202020204" pitchFamily="34" charset="0"/>
              </a:rPr>
              <a:t>27</a:t>
            </a:r>
            <a:r>
              <a:rPr lang="en-US" sz="750" b="0" i="0" dirty="0">
                <a:effectLst/>
                <a:latin typeface="Arial" panose="020B0604020202020204" pitchFamily="34" charset="0"/>
                <a:cs typeface="Arial" panose="020B0604020202020204" pitchFamily="34" charset="0"/>
              </a:rPr>
              <a:t>.</a:t>
            </a:r>
            <a:endParaRPr lang="en-US" sz="7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41520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B9022-AA47-9EBA-DBFD-1904FD50671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42981C0-F805-C4B9-B8AA-BA6746A40932}"/>
              </a:ext>
            </a:extLst>
          </p:cNvPr>
          <p:cNvSpPr txBox="1"/>
          <p:nvPr/>
        </p:nvSpPr>
        <p:spPr>
          <a:xfrm>
            <a:off x="256751" y="161943"/>
            <a:ext cx="4901343" cy="769441"/>
          </a:xfrm>
          <a:prstGeom prst="rect">
            <a:avLst/>
          </a:prstGeom>
          <a:noFill/>
        </p:spPr>
        <p:txBody>
          <a:bodyPr wrap="none" rtlCol="0">
            <a:spAutoFit/>
          </a:bodyPr>
          <a:lstStyle/>
          <a:p>
            <a:pPr algn="ctr"/>
            <a:r>
              <a:rPr lang="en-US" sz="4400" b="1" dirty="0">
                <a:latin typeface="Aptos Narrow" panose="020B0004020202020204" pitchFamily="34" charset="0"/>
                <a:cs typeface="Arial" panose="020B0604020202020204" pitchFamily="34" charset="0"/>
              </a:rPr>
              <a:t>The current problem</a:t>
            </a:r>
          </a:p>
        </p:txBody>
      </p:sp>
      <p:sp>
        <p:nvSpPr>
          <p:cNvPr id="7" name="TextBox 6">
            <a:extLst>
              <a:ext uri="{FF2B5EF4-FFF2-40B4-BE49-F238E27FC236}">
                <a16:creationId xmlns:a16="http://schemas.microsoft.com/office/drawing/2014/main" id="{B1DEB2E0-3C43-3E85-6AD1-429261507453}"/>
              </a:ext>
            </a:extLst>
          </p:cNvPr>
          <p:cNvSpPr txBox="1"/>
          <p:nvPr/>
        </p:nvSpPr>
        <p:spPr>
          <a:xfrm>
            <a:off x="8278178" y="6359251"/>
            <a:ext cx="6097904" cy="307777"/>
          </a:xfrm>
          <a:prstGeom prst="rect">
            <a:avLst/>
          </a:prstGeom>
          <a:noFill/>
        </p:spPr>
        <p:txBody>
          <a:bodyPr wrap="square">
            <a:spAutoFit/>
          </a:bodyPr>
          <a:lstStyle/>
          <a:p>
            <a:r>
              <a:rPr lang="en-US" sz="1400" dirty="0">
                <a:solidFill>
                  <a:srgbClr val="790000"/>
                </a:solidFill>
                <a:latin typeface="Arial" panose="020B0604020202020204" pitchFamily="34" charset="0"/>
                <a:cs typeface="Arial" panose="020B0604020202020204" pitchFamily="34" charset="0"/>
              </a:rPr>
              <a:t>Jonathan et al., 2000; Kuhn &amp; Johnson, 2018</a:t>
            </a:r>
          </a:p>
        </p:txBody>
      </p:sp>
      <p:sp>
        <p:nvSpPr>
          <p:cNvPr id="4" name="TextBox 3">
            <a:extLst>
              <a:ext uri="{FF2B5EF4-FFF2-40B4-BE49-F238E27FC236}">
                <a16:creationId xmlns:a16="http://schemas.microsoft.com/office/drawing/2014/main" id="{A9DD55D1-5936-CA9D-E1E2-0B9A4BC1C528}"/>
              </a:ext>
            </a:extLst>
          </p:cNvPr>
          <p:cNvSpPr txBox="1"/>
          <p:nvPr/>
        </p:nvSpPr>
        <p:spPr>
          <a:xfrm>
            <a:off x="572277" y="1240331"/>
            <a:ext cx="11047445"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29.5 million people diagnosed with alcohol use disorder (AUD) in 2022</a:t>
            </a:r>
          </a:p>
        </p:txBody>
      </p:sp>
      <p:grpSp>
        <p:nvGrpSpPr>
          <p:cNvPr id="5" name="Group 4">
            <a:extLst>
              <a:ext uri="{FF2B5EF4-FFF2-40B4-BE49-F238E27FC236}">
                <a16:creationId xmlns:a16="http://schemas.microsoft.com/office/drawing/2014/main" id="{110855C0-499F-E618-5168-F054106CBC1A}"/>
              </a:ext>
            </a:extLst>
          </p:cNvPr>
          <p:cNvGrpSpPr/>
          <p:nvPr/>
        </p:nvGrpSpPr>
        <p:grpSpPr>
          <a:xfrm flipH="1">
            <a:off x="2783934" y="2057423"/>
            <a:ext cx="6333847" cy="938190"/>
            <a:chOff x="821513" y="1935946"/>
            <a:chExt cx="6333847" cy="938190"/>
          </a:xfrm>
        </p:grpSpPr>
        <p:pic>
          <p:nvPicPr>
            <p:cNvPr id="6" name="Graphic 5" descr="Man with solid fill">
              <a:extLst>
                <a:ext uri="{FF2B5EF4-FFF2-40B4-BE49-F238E27FC236}">
                  <a16:creationId xmlns:a16="http://schemas.microsoft.com/office/drawing/2014/main" id="{895C7787-B04F-6C5A-6ED6-E49748745E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40960" y="1935946"/>
              <a:ext cx="914400" cy="914400"/>
            </a:xfrm>
            <a:prstGeom prst="rect">
              <a:avLst/>
            </a:prstGeom>
          </p:spPr>
        </p:pic>
        <p:pic>
          <p:nvPicPr>
            <p:cNvPr id="8" name="Graphic 7" descr="Man outline">
              <a:extLst>
                <a:ext uri="{FF2B5EF4-FFF2-40B4-BE49-F238E27FC236}">
                  <a16:creationId xmlns:a16="http://schemas.microsoft.com/office/drawing/2014/main" id="{CD3AF16C-7EB8-5C5D-B820-FBF89BA2B5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1513" y="1940708"/>
              <a:ext cx="914400" cy="914400"/>
            </a:xfrm>
            <a:prstGeom prst="rect">
              <a:avLst/>
            </a:prstGeom>
          </p:spPr>
        </p:pic>
        <p:pic>
          <p:nvPicPr>
            <p:cNvPr id="9" name="Graphic 8" descr="Man outline">
              <a:extLst>
                <a:ext uri="{FF2B5EF4-FFF2-40B4-BE49-F238E27FC236}">
                  <a16:creationId xmlns:a16="http://schemas.microsoft.com/office/drawing/2014/main" id="{F2CE6EB3-7686-FCA1-B6C2-1C273AEFD5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23674" y="1940708"/>
              <a:ext cx="914400" cy="914400"/>
            </a:xfrm>
            <a:prstGeom prst="rect">
              <a:avLst/>
            </a:prstGeom>
          </p:spPr>
        </p:pic>
        <p:pic>
          <p:nvPicPr>
            <p:cNvPr id="10" name="Graphic 9" descr="Man outline">
              <a:extLst>
                <a:ext uri="{FF2B5EF4-FFF2-40B4-BE49-F238E27FC236}">
                  <a16:creationId xmlns:a16="http://schemas.microsoft.com/office/drawing/2014/main" id="{F0163E6F-2387-B0AE-3A51-F33879B88B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27996" y="1940708"/>
              <a:ext cx="914400" cy="914400"/>
            </a:xfrm>
            <a:prstGeom prst="rect">
              <a:avLst/>
            </a:prstGeom>
          </p:spPr>
        </p:pic>
        <p:pic>
          <p:nvPicPr>
            <p:cNvPr id="11" name="Graphic 10" descr="Man outline">
              <a:extLst>
                <a:ext uri="{FF2B5EF4-FFF2-40B4-BE49-F238E27FC236}">
                  <a16:creationId xmlns:a16="http://schemas.microsoft.com/office/drawing/2014/main" id="{74668966-1F92-4AE7-6563-7C62645E90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25835" y="1947841"/>
              <a:ext cx="914400" cy="914400"/>
            </a:xfrm>
            <a:prstGeom prst="rect">
              <a:avLst/>
            </a:prstGeom>
          </p:spPr>
        </p:pic>
        <p:pic>
          <p:nvPicPr>
            <p:cNvPr id="12" name="Graphic 11" descr="Man outline">
              <a:extLst>
                <a:ext uri="{FF2B5EF4-FFF2-40B4-BE49-F238E27FC236}">
                  <a16:creationId xmlns:a16="http://schemas.microsoft.com/office/drawing/2014/main" id="{89961356-3940-5386-5D42-1A741979454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32318" y="1959736"/>
              <a:ext cx="914400" cy="914400"/>
            </a:xfrm>
            <a:prstGeom prst="rect">
              <a:avLst/>
            </a:prstGeom>
          </p:spPr>
        </p:pic>
        <p:pic>
          <p:nvPicPr>
            <p:cNvPr id="13" name="Graphic 12" descr="Man outline">
              <a:extLst>
                <a:ext uri="{FF2B5EF4-FFF2-40B4-BE49-F238E27FC236}">
                  <a16:creationId xmlns:a16="http://schemas.microsoft.com/office/drawing/2014/main" id="{9B49E4E9-98DB-93E9-303D-51AD58CB9E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30157" y="1950629"/>
              <a:ext cx="914400" cy="914400"/>
            </a:xfrm>
            <a:prstGeom prst="rect">
              <a:avLst/>
            </a:prstGeom>
          </p:spPr>
        </p:pic>
        <p:pic>
          <p:nvPicPr>
            <p:cNvPr id="14" name="Graphic 13" descr="Man outline">
              <a:extLst>
                <a:ext uri="{FF2B5EF4-FFF2-40B4-BE49-F238E27FC236}">
                  <a16:creationId xmlns:a16="http://schemas.microsoft.com/office/drawing/2014/main" id="{A9006FCB-1B6A-055D-6546-7B5165B2E1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8799" y="1947841"/>
              <a:ext cx="914400" cy="914400"/>
            </a:xfrm>
            <a:prstGeom prst="rect">
              <a:avLst/>
            </a:prstGeom>
          </p:spPr>
        </p:pic>
        <p:pic>
          <p:nvPicPr>
            <p:cNvPr id="15" name="Graphic 14" descr="Man outline">
              <a:extLst>
                <a:ext uri="{FF2B5EF4-FFF2-40B4-BE49-F238E27FC236}">
                  <a16:creationId xmlns:a16="http://schemas.microsoft.com/office/drawing/2014/main" id="{8B6E0D34-3547-78B8-C2C7-34DC598890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36640" y="1959736"/>
              <a:ext cx="914400" cy="914400"/>
            </a:xfrm>
            <a:prstGeom prst="rect">
              <a:avLst/>
            </a:prstGeom>
          </p:spPr>
        </p:pic>
        <p:pic>
          <p:nvPicPr>
            <p:cNvPr id="16" name="Graphic 15" descr="Man outline">
              <a:extLst>
                <a:ext uri="{FF2B5EF4-FFF2-40B4-BE49-F238E27FC236}">
                  <a16:creationId xmlns:a16="http://schemas.microsoft.com/office/drawing/2014/main" id="{F56F8AFF-0F27-3105-91C0-190A5476C3B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34479" y="1959736"/>
              <a:ext cx="914400" cy="914400"/>
            </a:xfrm>
            <a:prstGeom prst="rect">
              <a:avLst/>
            </a:prstGeom>
          </p:spPr>
        </p:pic>
      </p:grpSp>
      <p:sp>
        <p:nvSpPr>
          <p:cNvPr id="66" name="TextBox 65">
            <a:extLst>
              <a:ext uri="{FF2B5EF4-FFF2-40B4-BE49-F238E27FC236}">
                <a16:creationId xmlns:a16="http://schemas.microsoft.com/office/drawing/2014/main" id="{6D95FEA7-B112-D185-49C2-6CF0963E1F96}"/>
              </a:ext>
            </a:extLst>
          </p:cNvPr>
          <p:cNvSpPr txBox="1"/>
          <p:nvPr/>
        </p:nvSpPr>
        <p:spPr>
          <a:xfrm>
            <a:off x="572277" y="3317398"/>
            <a:ext cx="11047445"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Some individuals will experience </a:t>
            </a:r>
            <a:r>
              <a:rPr lang="en-US" sz="2400" b="1" dirty="0">
                <a:solidFill>
                  <a:srgbClr val="AF2021"/>
                </a:solidFill>
                <a:latin typeface="Arial" panose="020B0604020202020204" pitchFamily="34" charset="0"/>
                <a:cs typeface="Arial" panose="020B0604020202020204" pitchFamily="34" charset="0"/>
              </a:rPr>
              <a:t>“natural recovery”</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Improvement without intervention</a:t>
            </a:r>
            <a:br>
              <a:rPr lang="en-US"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For others, AUD will present as a </a:t>
            </a:r>
            <a:r>
              <a:rPr lang="en-US" sz="2400" b="1" dirty="0">
                <a:solidFill>
                  <a:srgbClr val="AF2021"/>
                </a:solidFill>
                <a:latin typeface="Arial" panose="020B0604020202020204" pitchFamily="34" charset="0"/>
                <a:cs typeface="Arial" panose="020B0604020202020204" pitchFamily="34" charset="0"/>
              </a:rPr>
              <a:t>chronic, relapsing disorder</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Periods of recovery interspersed with returns to harmful use</a:t>
            </a:r>
          </a:p>
        </p:txBody>
      </p:sp>
    </p:spTree>
    <p:extLst>
      <p:ext uri="{BB962C8B-B14F-4D97-AF65-F5344CB8AC3E}">
        <p14:creationId xmlns:p14="http://schemas.microsoft.com/office/powerpoint/2010/main" val="699995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B5C6654-953B-29BA-265F-B224B9AC71C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066F17A-7E6A-094D-46B7-0A56DFC0143B}"/>
              </a:ext>
            </a:extLst>
          </p:cNvPr>
          <p:cNvSpPr txBox="1"/>
          <p:nvPr/>
        </p:nvSpPr>
        <p:spPr>
          <a:xfrm>
            <a:off x="135704" y="123239"/>
            <a:ext cx="6798721" cy="769441"/>
          </a:xfrm>
          <a:prstGeom prst="rect">
            <a:avLst/>
          </a:prstGeom>
          <a:noFill/>
        </p:spPr>
        <p:txBody>
          <a:bodyPr wrap="none" rtlCol="0">
            <a:spAutoFit/>
          </a:bodyPr>
          <a:lstStyle/>
          <a:p>
            <a:pPr algn="ctr"/>
            <a:r>
              <a:rPr lang="en-US" sz="4400" b="1" dirty="0">
                <a:latin typeface="Aptos Narrow" panose="020B0004020202020204" pitchFamily="34" charset="0"/>
                <a:cs typeface="Arial" panose="020B0604020202020204" pitchFamily="34" charset="0"/>
              </a:rPr>
              <a:t>Participant eligibility criteria</a:t>
            </a:r>
          </a:p>
        </p:txBody>
      </p:sp>
      <p:pic>
        <p:nvPicPr>
          <p:cNvPr id="3" name="Picture 2">
            <a:extLst>
              <a:ext uri="{FF2B5EF4-FFF2-40B4-BE49-F238E27FC236}">
                <a16:creationId xmlns:a16="http://schemas.microsoft.com/office/drawing/2014/main" id="{F069A18C-711B-77AE-BAB4-0A9AA592BCF7}"/>
              </a:ext>
            </a:extLst>
          </p:cNvPr>
          <p:cNvPicPr>
            <a:picLocks noChangeAspect="1"/>
          </p:cNvPicPr>
          <p:nvPr/>
        </p:nvPicPr>
        <p:blipFill>
          <a:blip r:embed="rId3"/>
          <a:stretch>
            <a:fillRect/>
          </a:stretch>
        </p:blipFill>
        <p:spPr>
          <a:xfrm>
            <a:off x="850796" y="1583164"/>
            <a:ext cx="10490408" cy="3691671"/>
          </a:xfrm>
          <a:prstGeom prst="rect">
            <a:avLst/>
          </a:prstGeom>
        </p:spPr>
      </p:pic>
    </p:spTree>
    <p:extLst>
      <p:ext uri="{BB962C8B-B14F-4D97-AF65-F5344CB8AC3E}">
        <p14:creationId xmlns:p14="http://schemas.microsoft.com/office/powerpoint/2010/main" val="19828936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7898B31-F1C9-6ADB-2A87-8230A7BE3CE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BE66667-AE5E-2847-9B6B-5ACD08D273B3}"/>
              </a:ext>
            </a:extLst>
          </p:cNvPr>
          <p:cNvSpPr txBox="1"/>
          <p:nvPr/>
        </p:nvSpPr>
        <p:spPr>
          <a:xfrm>
            <a:off x="292966" y="190972"/>
            <a:ext cx="8888716" cy="769441"/>
          </a:xfrm>
          <a:prstGeom prst="rect">
            <a:avLst/>
          </a:prstGeom>
          <a:noFill/>
        </p:spPr>
        <p:txBody>
          <a:bodyPr wrap="none" rtlCol="0">
            <a:spAutoFit/>
          </a:bodyPr>
          <a:lstStyle/>
          <a:p>
            <a:pPr algn="ctr"/>
            <a:r>
              <a:rPr lang="en-US" sz="4400" b="1" dirty="0">
                <a:latin typeface="Aptos Narrow" panose="020B0004020202020204" pitchFamily="34" charset="0"/>
                <a:cs typeface="Arial" panose="020B0604020202020204" pitchFamily="34" charset="0"/>
              </a:rPr>
              <a:t>Measures: participant characteristics</a:t>
            </a:r>
          </a:p>
        </p:txBody>
      </p:sp>
      <p:pic>
        <p:nvPicPr>
          <p:cNvPr id="4" name="Picture 3">
            <a:extLst>
              <a:ext uri="{FF2B5EF4-FFF2-40B4-BE49-F238E27FC236}">
                <a16:creationId xmlns:a16="http://schemas.microsoft.com/office/drawing/2014/main" id="{A189DC83-F9F7-E885-61A3-9C4853E63BAB}"/>
              </a:ext>
            </a:extLst>
          </p:cNvPr>
          <p:cNvPicPr>
            <a:picLocks noChangeAspect="1"/>
          </p:cNvPicPr>
          <p:nvPr/>
        </p:nvPicPr>
        <p:blipFill>
          <a:blip r:embed="rId3"/>
          <a:stretch>
            <a:fillRect/>
          </a:stretch>
        </p:blipFill>
        <p:spPr>
          <a:xfrm>
            <a:off x="611661" y="960413"/>
            <a:ext cx="10968677" cy="5706615"/>
          </a:xfrm>
          <a:prstGeom prst="rect">
            <a:avLst/>
          </a:prstGeom>
        </p:spPr>
      </p:pic>
    </p:spTree>
    <p:extLst>
      <p:ext uri="{BB962C8B-B14F-4D97-AF65-F5344CB8AC3E}">
        <p14:creationId xmlns:p14="http://schemas.microsoft.com/office/powerpoint/2010/main" val="19207815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F507B-2B81-7B7A-30DB-AC08C4F7161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9969B13-B358-8CF4-928E-0433F539B13B}"/>
              </a:ext>
            </a:extLst>
          </p:cNvPr>
          <p:cNvSpPr txBox="1"/>
          <p:nvPr/>
        </p:nvSpPr>
        <p:spPr>
          <a:xfrm>
            <a:off x="55060" y="149105"/>
            <a:ext cx="8148321" cy="769441"/>
          </a:xfrm>
          <a:prstGeom prst="rect">
            <a:avLst/>
          </a:prstGeom>
          <a:noFill/>
        </p:spPr>
        <p:txBody>
          <a:bodyPr wrap="none" rtlCol="0">
            <a:spAutoFit/>
          </a:bodyPr>
          <a:lstStyle/>
          <a:p>
            <a:pPr algn="ctr"/>
            <a:r>
              <a:rPr lang="en-US" sz="4400" b="1" dirty="0">
                <a:latin typeface="Aptos Narrow" panose="020B0004020202020204" pitchFamily="34" charset="0"/>
                <a:cs typeface="Arial" panose="020B0604020202020204" pitchFamily="34" charset="0"/>
              </a:rPr>
              <a:t>Continued monitoring for recovery</a:t>
            </a:r>
          </a:p>
        </p:txBody>
      </p:sp>
      <p:sp>
        <p:nvSpPr>
          <p:cNvPr id="4" name="TextBox 3">
            <a:extLst>
              <a:ext uri="{FF2B5EF4-FFF2-40B4-BE49-F238E27FC236}">
                <a16:creationId xmlns:a16="http://schemas.microsoft.com/office/drawing/2014/main" id="{FA392832-91AE-856E-6293-E91DD5588FF2}"/>
              </a:ext>
            </a:extLst>
          </p:cNvPr>
          <p:cNvSpPr txBox="1"/>
          <p:nvPr/>
        </p:nvSpPr>
        <p:spPr>
          <a:xfrm>
            <a:off x="572278" y="1240331"/>
            <a:ext cx="9257522"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Assist with maintenance of recovery goals</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Help individuals identify precipitants to </a:t>
            </a:r>
            <a:r>
              <a:rPr lang="en-US" sz="2400" b="1" dirty="0">
                <a:solidFill>
                  <a:srgbClr val="AF2021"/>
                </a:solidFill>
                <a:latin typeface="Arial" panose="020B0604020202020204" pitchFamily="34" charset="0"/>
                <a:cs typeface="Arial" panose="020B0604020202020204" pitchFamily="34" charset="0"/>
              </a:rPr>
              <a:t>lapses, </a:t>
            </a:r>
            <a:r>
              <a:rPr lang="en-US" sz="2400" dirty="0">
                <a:latin typeface="Arial" panose="020B0604020202020204" pitchFamily="34" charset="0"/>
                <a:cs typeface="Arial" panose="020B0604020202020204" pitchFamily="34" charset="0"/>
              </a:rPr>
              <a:t>single instances of goal inconsistent use that may lead to relapse</a:t>
            </a:r>
          </a:p>
        </p:txBody>
      </p:sp>
      <p:sp>
        <p:nvSpPr>
          <p:cNvPr id="18" name="TextBox 17">
            <a:extLst>
              <a:ext uri="{FF2B5EF4-FFF2-40B4-BE49-F238E27FC236}">
                <a16:creationId xmlns:a16="http://schemas.microsoft.com/office/drawing/2014/main" id="{E40B2E55-4B0B-96A3-B02D-06DBE39A3A12}"/>
              </a:ext>
            </a:extLst>
          </p:cNvPr>
          <p:cNvSpPr txBox="1"/>
          <p:nvPr/>
        </p:nvSpPr>
        <p:spPr>
          <a:xfrm>
            <a:off x="2763611" y="2951946"/>
            <a:ext cx="6180364" cy="954107"/>
          </a:xfrm>
          <a:prstGeom prst="rect">
            <a:avLst/>
          </a:prstGeom>
          <a:noFill/>
        </p:spPr>
        <p:txBody>
          <a:bodyPr wrap="square">
            <a:spAutoFit/>
          </a:bodyPr>
          <a:lstStyle/>
          <a:p>
            <a:pPr algn="ctr"/>
            <a:r>
              <a:rPr lang="en-US" sz="2800" dirty="0">
                <a:latin typeface="Arial" panose="020B0604020202020204" pitchFamily="34" charset="0"/>
                <a:cs typeface="Arial" panose="020B0604020202020204" pitchFamily="34" charset="0"/>
              </a:rPr>
              <a:t>How can we provide this in a way that is </a:t>
            </a:r>
            <a:r>
              <a:rPr lang="en-US" sz="2800" b="1" dirty="0">
                <a:solidFill>
                  <a:srgbClr val="AF2021"/>
                </a:solidFill>
                <a:latin typeface="Arial" panose="020B0604020202020204" pitchFamily="34" charset="0"/>
                <a:cs typeface="Arial" panose="020B0604020202020204" pitchFamily="34" charset="0"/>
              </a:rPr>
              <a:t>scalable</a:t>
            </a:r>
            <a:r>
              <a:rPr lang="en-US" sz="2800" dirty="0">
                <a:latin typeface="Arial" panose="020B0604020202020204" pitchFamily="34" charset="0"/>
                <a:cs typeface="Arial" panose="020B0604020202020204" pitchFamily="34" charset="0"/>
              </a:rPr>
              <a:t> and </a:t>
            </a:r>
            <a:r>
              <a:rPr lang="en-US" sz="2800" b="1" dirty="0">
                <a:solidFill>
                  <a:srgbClr val="AF2021"/>
                </a:solidFill>
                <a:latin typeface="Arial" panose="020B0604020202020204" pitchFamily="34" charset="0"/>
                <a:cs typeface="Arial" panose="020B0604020202020204" pitchFamily="34" charset="0"/>
              </a:rPr>
              <a:t>sustainable</a:t>
            </a:r>
            <a:r>
              <a:rPr lang="en-US" sz="2800" dirty="0">
                <a:latin typeface="Arial" panose="020B0604020202020204" pitchFamily="34" charset="0"/>
                <a:cs typeface="Arial" panose="020B0604020202020204" pitchFamily="34" charset="0"/>
              </a:rPr>
              <a:t>?</a:t>
            </a:r>
          </a:p>
        </p:txBody>
      </p:sp>
      <p:pic>
        <p:nvPicPr>
          <p:cNvPr id="20" name="Graphic 19" descr="Phone Vibration with solid fill">
            <a:extLst>
              <a:ext uri="{FF2B5EF4-FFF2-40B4-BE49-F238E27FC236}">
                <a16:creationId xmlns:a16="http://schemas.microsoft.com/office/drawing/2014/main" id="{0CE34E52-852F-A15D-265B-640CA19111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86126" y="4261757"/>
            <a:ext cx="1355912" cy="1355912"/>
          </a:xfrm>
          <a:prstGeom prst="rect">
            <a:avLst/>
          </a:prstGeom>
        </p:spPr>
      </p:pic>
      <p:pic>
        <p:nvPicPr>
          <p:cNvPr id="26" name="Graphic 25" descr="Head with gears outline">
            <a:extLst>
              <a:ext uri="{FF2B5EF4-FFF2-40B4-BE49-F238E27FC236}">
                <a16:creationId xmlns:a16="http://schemas.microsoft.com/office/drawing/2014/main" id="{98448A93-465B-FFE4-C8E5-99060C82E4C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43727" y="4261757"/>
            <a:ext cx="1355912" cy="1355912"/>
          </a:xfrm>
          <a:prstGeom prst="rect">
            <a:avLst/>
          </a:prstGeom>
        </p:spPr>
      </p:pic>
      <p:pic>
        <p:nvPicPr>
          <p:cNvPr id="28" name="Graphic 27" descr="Monitor outline">
            <a:extLst>
              <a:ext uri="{FF2B5EF4-FFF2-40B4-BE49-F238E27FC236}">
                <a16:creationId xmlns:a16="http://schemas.microsoft.com/office/drawing/2014/main" id="{99FE7EEF-A125-6EE8-398E-BEE86FB33B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87391" y="4199411"/>
            <a:ext cx="1343025" cy="1343025"/>
          </a:xfrm>
          <a:prstGeom prst="rect">
            <a:avLst/>
          </a:prstGeom>
        </p:spPr>
      </p:pic>
      <p:sp>
        <p:nvSpPr>
          <p:cNvPr id="29" name="TextBox 28">
            <a:extLst>
              <a:ext uri="{FF2B5EF4-FFF2-40B4-BE49-F238E27FC236}">
                <a16:creationId xmlns:a16="http://schemas.microsoft.com/office/drawing/2014/main" id="{625EA148-88E2-AC82-D12B-A246444D8BB0}"/>
              </a:ext>
            </a:extLst>
          </p:cNvPr>
          <p:cNvSpPr txBox="1"/>
          <p:nvPr/>
        </p:nvSpPr>
        <p:spPr>
          <a:xfrm>
            <a:off x="5512558" y="4524214"/>
            <a:ext cx="473144" cy="830997"/>
          </a:xfrm>
          <a:prstGeom prst="rect">
            <a:avLst/>
          </a:prstGeom>
          <a:noFill/>
        </p:spPr>
        <p:txBody>
          <a:bodyPr wrap="square" rtlCol="0">
            <a:spAutoFit/>
          </a:bodyPr>
          <a:lstStyle/>
          <a:p>
            <a:pPr algn="ctr"/>
            <a:r>
              <a:rPr lang="en-US" sz="4800" b="1" dirty="0">
                <a:solidFill>
                  <a:srgbClr val="AF2021"/>
                </a:solidFill>
              </a:rPr>
              <a:t>+</a:t>
            </a:r>
          </a:p>
        </p:txBody>
      </p:sp>
      <p:sp>
        <p:nvSpPr>
          <p:cNvPr id="30" name="TextBox 29">
            <a:extLst>
              <a:ext uri="{FF2B5EF4-FFF2-40B4-BE49-F238E27FC236}">
                <a16:creationId xmlns:a16="http://schemas.microsoft.com/office/drawing/2014/main" id="{ED771860-E11B-6E4F-F9DE-B0884937F592}"/>
              </a:ext>
            </a:extLst>
          </p:cNvPr>
          <p:cNvSpPr txBox="1"/>
          <p:nvPr/>
        </p:nvSpPr>
        <p:spPr>
          <a:xfrm>
            <a:off x="2510799" y="5773318"/>
            <a:ext cx="2906565" cy="400110"/>
          </a:xfrm>
          <a:prstGeom prst="rect">
            <a:avLst/>
          </a:prstGeom>
          <a:noFill/>
        </p:spPr>
        <p:txBody>
          <a:bodyPr wrap="none" rtlCol="0">
            <a:spAutoFit/>
          </a:bodyPr>
          <a:lstStyle/>
          <a:p>
            <a:r>
              <a:rPr lang="en-US" sz="2000" b="1" dirty="0">
                <a:solidFill>
                  <a:srgbClr val="AF2021"/>
                </a:solidFill>
                <a:latin typeface="Arial" panose="020B0604020202020204" pitchFamily="34" charset="0"/>
                <a:cs typeface="Arial" panose="020B0604020202020204" pitchFamily="34" charset="0"/>
              </a:rPr>
              <a:t>Personal sensing data</a:t>
            </a:r>
          </a:p>
        </p:txBody>
      </p:sp>
      <p:sp>
        <p:nvSpPr>
          <p:cNvPr id="31" name="TextBox 30">
            <a:extLst>
              <a:ext uri="{FF2B5EF4-FFF2-40B4-BE49-F238E27FC236}">
                <a16:creationId xmlns:a16="http://schemas.microsoft.com/office/drawing/2014/main" id="{89026DAA-7F7F-BD67-6F35-448F7E7919C2}"/>
              </a:ext>
            </a:extLst>
          </p:cNvPr>
          <p:cNvSpPr txBox="1"/>
          <p:nvPr/>
        </p:nvSpPr>
        <p:spPr>
          <a:xfrm>
            <a:off x="6774638" y="5773318"/>
            <a:ext cx="2278188" cy="400110"/>
          </a:xfrm>
          <a:prstGeom prst="rect">
            <a:avLst/>
          </a:prstGeom>
          <a:noFill/>
        </p:spPr>
        <p:txBody>
          <a:bodyPr wrap="none" rtlCol="0">
            <a:spAutoFit/>
          </a:bodyPr>
          <a:lstStyle/>
          <a:p>
            <a:r>
              <a:rPr lang="en-US" sz="2000" b="1" dirty="0">
                <a:solidFill>
                  <a:srgbClr val="AF2021"/>
                </a:solidFill>
                <a:latin typeface="Arial" panose="020B0604020202020204" pitchFamily="34" charset="0"/>
                <a:cs typeface="Arial" panose="020B0604020202020204" pitchFamily="34" charset="0"/>
              </a:rPr>
              <a:t>Machine learning</a:t>
            </a:r>
          </a:p>
        </p:txBody>
      </p:sp>
    </p:spTree>
    <p:extLst>
      <p:ext uri="{BB962C8B-B14F-4D97-AF65-F5344CB8AC3E}">
        <p14:creationId xmlns:p14="http://schemas.microsoft.com/office/powerpoint/2010/main" val="41068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F6A5C-C941-8511-D27B-19B8DE59B40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5A4E4F6-95F5-7F10-7A67-113E97D0EF77}"/>
              </a:ext>
            </a:extLst>
          </p:cNvPr>
          <p:cNvSpPr txBox="1"/>
          <p:nvPr/>
        </p:nvSpPr>
        <p:spPr>
          <a:xfrm>
            <a:off x="332949" y="178804"/>
            <a:ext cx="7923708" cy="769441"/>
          </a:xfrm>
          <a:prstGeom prst="rect">
            <a:avLst/>
          </a:prstGeom>
          <a:noFill/>
        </p:spPr>
        <p:txBody>
          <a:bodyPr wrap="none" rtlCol="0">
            <a:spAutoFit/>
          </a:bodyPr>
          <a:lstStyle/>
          <a:p>
            <a:pPr algn="ctr"/>
            <a:r>
              <a:rPr lang="en-US" sz="4400" b="1" dirty="0">
                <a:latin typeface="Aptos Narrow" panose="020B0004020202020204" pitchFamily="34" charset="0"/>
                <a:cs typeface="Arial" panose="020B0604020202020204" pitchFamily="34" charset="0"/>
              </a:rPr>
              <a:t>Data selection for risk monitoring</a:t>
            </a:r>
          </a:p>
        </p:txBody>
      </p:sp>
      <p:sp>
        <p:nvSpPr>
          <p:cNvPr id="4" name="TextBox 3">
            <a:extLst>
              <a:ext uri="{FF2B5EF4-FFF2-40B4-BE49-F238E27FC236}">
                <a16:creationId xmlns:a16="http://schemas.microsoft.com/office/drawing/2014/main" id="{976A8B7F-98AB-D550-2178-EA7033680EAA}"/>
              </a:ext>
            </a:extLst>
          </p:cNvPr>
          <p:cNvSpPr txBox="1"/>
          <p:nvPr/>
        </p:nvSpPr>
        <p:spPr>
          <a:xfrm>
            <a:off x="572279" y="1240331"/>
            <a:ext cx="9469792" cy="3416320"/>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1) </a:t>
            </a:r>
            <a:r>
              <a:rPr lang="en-US" sz="2400" b="1" dirty="0">
                <a:solidFill>
                  <a:srgbClr val="AF2021"/>
                </a:solidFill>
                <a:latin typeface="Arial" panose="020B0604020202020204" pitchFamily="34" charset="0"/>
                <a:cs typeface="Arial" panose="020B0604020202020204" pitchFamily="34" charset="0"/>
              </a:rPr>
              <a:t>Capture fluidity of recovery,</a:t>
            </a:r>
            <a:r>
              <a:rPr lang="en-US" sz="2400" dirty="0">
                <a:latin typeface="Arial" panose="020B0604020202020204" pitchFamily="34" charset="0"/>
                <a:cs typeface="Arial" panose="020B0604020202020204" pitchFamily="34" charset="0"/>
              </a:rPr>
              <a:t> return to use</a:t>
            </a:r>
          </a:p>
          <a:p>
            <a:pPr marL="914400" lvl="1"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Ideal data type captures this dynamic process</a:t>
            </a:r>
            <a:br>
              <a:rPr lang="en-US"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a:p>
            <a:r>
              <a:rPr lang="en-US" sz="2400" b="1" dirty="0">
                <a:latin typeface="Arial" panose="020B0604020202020204" pitchFamily="34" charset="0"/>
                <a:cs typeface="Arial" panose="020B0604020202020204" pitchFamily="34" charset="0"/>
              </a:rPr>
              <a:t>2) </a:t>
            </a:r>
            <a:r>
              <a:rPr lang="en-US" sz="2400" b="1" dirty="0">
                <a:solidFill>
                  <a:srgbClr val="AF2021"/>
                </a:solidFill>
                <a:latin typeface="Arial" panose="020B0604020202020204" pitchFamily="34" charset="0"/>
                <a:cs typeface="Arial" panose="020B0604020202020204" pitchFamily="34" charset="0"/>
              </a:rPr>
              <a:t>Low burden </a:t>
            </a:r>
            <a:r>
              <a:rPr lang="en-US" sz="2400" dirty="0">
                <a:latin typeface="Arial" panose="020B0604020202020204" pitchFamily="34" charset="0"/>
                <a:cs typeface="Arial" panose="020B0604020202020204" pitchFamily="34" charset="0"/>
              </a:rPr>
              <a:t>data collection</a:t>
            </a:r>
          </a:p>
          <a:p>
            <a:pPr marL="914400" lvl="1"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Promote sustained engagement</a:t>
            </a:r>
          </a:p>
          <a:p>
            <a:pPr marL="914400" lvl="1"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Ideally, relieve some cognitive burden of recovery</a:t>
            </a:r>
            <a:br>
              <a:rPr lang="en-US"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a:p>
            <a:r>
              <a:rPr lang="en-US" sz="2400" b="1" dirty="0">
                <a:latin typeface="Arial" panose="020B0604020202020204" pitchFamily="34" charset="0"/>
                <a:cs typeface="Arial" panose="020B0604020202020204" pitchFamily="34" charset="0"/>
              </a:rPr>
              <a:t>3) </a:t>
            </a:r>
            <a:r>
              <a:rPr lang="en-US" sz="2400" dirty="0">
                <a:latin typeface="Arial" panose="020B0604020202020204" pitchFamily="34" charset="0"/>
                <a:cs typeface="Arial" panose="020B0604020202020204" pitchFamily="34" charset="0"/>
              </a:rPr>
              <a:t>Provide data that </a:t>
            </a:r>
            <a:r>
              <a:rPr lang="en-US" sz="2400" b="1" dirty="0">
                <a:solidFill>
                  <a:srgbClr val="AF2021"/>
                </a:solidFill>
                <a:latin typeface="Arial" panose="020B0604020202020204" pitchFamily="34" charset="0"/>
                <a:cs typeface="Arial" panose="020B0604020202020204" pitchFamily="34" charset="0"/>
              </a:rPr>
              <a:t>map onto theoretically-relevant constructs</a:t>
            </a:r>
          </a:p>
          <a:p>
            <a:pPr marL="914400" lvl="1"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Yield actionable intervention points</a:t>
            </a:r>
          </a:p>
        </p:txBody>
      </p:sp>
    </p:spTree>
    <p:extLst>
      <p:ext uri="{BB962C8B-B14F-4D97-AF65-F5344CB8AC3E}">
        <p14:creationId xmlns:p14="http://schemas.microsoft.com/office/powerpoint/2010/main" val="702206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D7E94-D25B-C976-ABEF-0DCEE21A561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1CFB29F-23DC-0907-3B97-5A14A356DC78}"/>
              </a:ext>
            </a:extLst>
          </p:cNvPr>
          <p:cNvSpPr txBox="1"/>
          <p:nvPr/>
        </p:nvSpPr>
        <p:spPr>
          <a:xfrm>
            <a:off x="432559" y="227790"/>
            <a:ext cx="8542275" cy="769441"/>
          </a:xfrm>
          <a:prstGeom prst="rect">
            <a:avLst/>
          </a:prstGeom>
          <a:noFill/>
        </p:spPr>
        <p:txBody>
          <a:bodyPr wrap="none" rtlCol="0">
            <a:spAutoFit/>
          </a:bodyPr>
          <a:lstStyle/>
          <a:p>
            <a:pPr algn="ctr"/>
            <a:r>
              <a:rPr lang="en-US" sz="4400" b="1" dirty="0">
                <a:latin typeface="Aptos Narrow" panose="020B0004020202020204" pitchFamily="34" charset="0"/>
                <a:cs typeface="Arial" panose="020B0604020202020204" pitchFamily="34" charset="0"/>
              </a:rPr>
              <a:t>Geolocation data for risk monitoring</a:t>
            </a:r>
          </a:p>
        </p:txBody>
      </p:sp>
      <p:sp>
        <p:nvSpPr>
          <p:cNvPr id="4" name="TextBox 3">
            <a:extLst>
              <a:ext uri="{FF2B5EF4-FFF2-40B4-BE49-F238E27FC236}">
                <a16:creationId xmlns:a16="http://schemas.microsoft.com/office/drawing/2014/main" id="{B8FBCC9D-0A78-E92F-78B7-0343DAE25ECE}"/>
              </a:ext>
            </a:extLst>
          </p:cNvPr>
          <p:cNvSpPr txBox="1"/>
          <p:nvPr/>
        </p:nvSpPr>
        <p:spPr>
          <a:xfrm>
            <a:off x="572278" y="1240331"/>
            <a:ext cx="6590912" cy="4893647"/>
          </a:xfrm>
          <a:prstGeom prst="rect">
            <a:avLst/>
          </a:prstGeom>
          <a:noFill/>
        </p:spPr>
        <p:txBody>
          <a:bodyPr wrap="square" rtlCol="0">
            <a:spAutoFit/>
          </a:bodyPr>
          <a:lstStyle/>
          <a:p>
            <a:pPr marL="457200"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Latitude, longitude coordinates and timestamps</a:t>
            </a:r>
          </a:p>
          <a:p>
            <a:pPr marL="457200"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Can be sampled at regular intervals via smartphone applications</a:t>
            </a:r>
          </a:p>
          <a:p>
            <a:pPr marL="914400" lvl="1"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Many devices collect these data already!</a:t>
            </a:r>
          </a:p>
          <a:p>
            <a:pPr marL="457200"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Location proven to play an important role in lapse</a:t>
            </a:r>
          </a:p>
          <a:p>
            <a:pPr marL="914400" lvl="1"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High-risk situations as an immediate precursor to return-to-use in the relapse prevention model</a:t>
            </a:r>
          </a:p>
          <a:p>
            <a:pPr marL="914400" lvl="1"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Coping with substance-associated contexts in mindfulness-based relapse prevention</a:t>
            </a:r>
          </a:p>
        </p:txBody>
      </p:sp>
      <p:pic>
        <p:nvPicPr>
          <p:cNvPr id="5" name="Picture 4">
            <a:extLst>
              <a:ext uri="{FF2B5EF4-FFF2-40B4-BE49-F238E27FC236}">
                <a16:creationId xmlns:a16="http://schemas.microsoft.com/office/drawing/2014/main" id="{A396D24B-831F-DF15-3D94-4D41BD9DEAB8}"/>
              </a:ext>
            </a:extLst>
          </p:cNvPr>
          <p:cNvPicPr>
            <a:picLocks noChangeAspect="1"/>
          </p:cNvPicPr>
          <p:nvPr/>
        </p:nvPicPr>
        <p:blipFill>
          <a:blip r:embed="rId3"/>
          <a:stretch>
            <a:fillRect/>
          </a:stretch>
        </p:blipFill>
        <p:spPr>
          <a:xfrm>
            <a:off x="7527534" y="1434337"/>
            <a:ext cx="4445000" cy="4445000"/>
          </a:xfrm>
          <a:prstGeom prst="rect">
            <a:avLst/>
          </a:prstGeom>
        </p:spPr>
      </p:pic>
      <p:sp>
        <p:nvSpPr>
          <p:cNvPr id="6" name="TextBox 5">
            <a:extLst>
              <a:ext uri="{FF2B5EF4-FFF2-40B4-BE49-F238E27FC236}">
                <a16:creationId xmlns:a16="http://schemas.microsoft.com/office/drawing/2014/main" id="{B9136CD6-0EA3-B75F-6B21-5E5ACBC4C31E}"/>
              </a:ext>
            </a:extLst>
          </p:cNvPr>
          <p:cNvSpPr txBox="1"/>
          <p:nvPr/>
        </p:nvSpPr>
        <p:spPr>
          <a:xfrm>
            <a:off x="8637214" y="5748532"/>
            <a:ext cx="2970976" cy="261610"/>
          </a:xfrm>
          <a:prstGeom prst="rect">
            <a:avLst/>
          </a:prstGeom>
          <a:noFill/>
        </p:spPr>
        <p:txBody>
          <a:bodyPr wrap="square">
            <a:spAutoFit/>
          </a:bodyPr>
          <a:lstStyle/>
          <a:p>
            <a:pPr algn="ctr"/>
            <a:r>
              <a:rPr lang="en-US" sz="1100" i="1" dirty="0">
                <a:latin typeface="Arial" panose="020B0604020202020204" pitchFamily="34" charset="0"/>
                <a:cs typeface="Arial" panose="020B0604020202020204" pitchFamily="34" charset="0"/>
              </a:rPr>
              <a:t>My data! Not participant data </a:t>
            </a:r>
            <a:r>
              <a:rPr lang="en-US" sz="1100" dirty="0">
                <a:latin typeface="Arial" panose="020B0604020202020204" pitchFamily="34" charset="0"/>
                <a:cs typeface="Arial" panose="020B0604020202020204" pitchFamily="34" charset="0"/>
                <a:sym typeface="Wingdings" pitchFamily="2" charset="2"/>
              </a:rPr>
              <a:t></a:t>
            </a:r>
            <a:endParaRPr lang="en-US" sz="1100" dirty="0"/>
          </a:p>
        </p:txBody>
      </p:sp>
    </p:spTree>
    <p:extLst>
      <p:ext uri="{BB962C8B-B14F-4D97-AF65-F5344CB8AC3E}">
        <p14:creationId xmlns:p14="http://schemas.microsoft.com/office/powerpoint/2010/main" val="989928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9E2C5-5282-E25D-5B8E-9C1F9BF3D16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4535765-5347-E45E-5A77-8D17CB988B01}"/>
              </a:ext>
            </a:extLst>
          </p:cNvPr>
          <p:cNvSpPr txBox="1"/>
          <p:nvPr/>
        </p:nvSpPr>
        <p:spPr>
          <a:xfrm>
            <a:off x="287231" y="178804"/>
            <a:ext cx="7559313" cy="769441"/>
          </a:xfrm>
          <a:prstGeom prst="rect">
            <a:avLst/>
          </a:prstGeom>
          <a:noFill/>
        </p:spPr>
        <p:txBody>
          <a:bodyPr wrap="none" rtlCol="0">
            <a:spAutoFit/>
          </a:bodyPr>
          <a:lstStyle/>
          <a:p>
            <a:pPr algn="ctr"/>
            <a:r>
              <a:rPr lang="en-US" sz="4400" b="1" dirty="0">
                <a:latin typeface="Aptos Narrow" panose="020B0004020202020204" pitchFamily="34" charset="0"/>
                <a:cs typeface="Arial" panose="020B0604020202020204" pitchFamily="34" charset="0"/>
              </a:rPr>
              <a:t>Past research using geolocation</a:t>
            </a:r>
          </a:p>
        </p:txBody>
      </p:sp>
      <p:sp>
        <p:nvSpPr>
          <p:cNvPr id="4" name="TextBox 3">
            <a:extLst>
              <a:ext uri="{FF2B5EF4-FFF2-40B4-BE49-F238E27FC236}">
                <a16:creationId xmlns:a16="http://schemas.microsoft.com/office/drawing/2014/main" id="{1B4E44CC-AE6D-9A8A-37C4-B7918140DB80}"/>
              </a:ext>
            </a:extLst>
          </p:cNvPr>
          <p:cNvSpPr txBox="1"/>
          <p:nvPr/>
        </p:nvSpPr>
        <p:spPr>
          <a:xfrm>
            <a:off x="572278" y="1240331"/>
            <a:ext cx="8816651" cy="2308324"/>
          </a:xfrm>
          <a:prstGeom prst="rect">
            <a:avLst/>
          </a:prstGeom>
          <a:noFill/>
        </p:spPr>
        <p:txBody>
          <a:bodyPr wrap="square" rtlCol="0">
            <a:spAutoFit/>
          </a:bodyPr>
          <a:lstStyle/>
          <a:p>
            <a:pPr marL="457200"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In substance use literature:</a:t>
            </a:r>
          </a:p>
          <a:p>
            <a:pPr marL="914400" lvl="1" indent="-457200">
              <a:buFont typeface="Arial" panose="020B0604020202020204" pitchFamily="34" charset="0"/>
              <a:buChar char="•"/>
            </a:pPr>
            <a:r>
              <a:rPr lang="en-US" sz="2400" b="1" dirty="0">
                <a:solidFill>
                  <a:srgbClr val="AF2021"/>
                </a:solidFill>
                <a:latin typeface="Arial" panose="020B0604020202020204" pitchFamily="34" charset="0"/>
                <a:cs typeface="Arial" panose="020B0604020202020204" pitchFamily="34" charset="0"/>
              </a:rPr>
              <a:t>Risky locations: </a:t>
            </a:r>
            <a:r>
              <a:rPr lang="en-US" sz="2400" dirty="0">
                <a:latin typeface="Arial" panose="020B0604020202020204" pitchFamily="34" charset="0"/>
                <a:cs typeface="Arial" panose="020B0604020202020204" pitchFamily="34" charset="0"/>
              </a:rPr>
              <a:t>neighborhood characteristics, physical proximity to bars</a:t>
            </a:r>
          </a:p>
          <a:p>
            <a:pPr marL="457200"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In affective science literature:</a:t>
            </a:r>
          </a:p>
          <a:p>
            <a:pPr marL="914400" lvl="1" indent="-457200">
              <a:buFont typeface="Arial" panose="020B0604020202020204" pitchFamily="34" charset="0"/>
              <a:buChar char="•"/>
            </a:pPr>
            <a:r>
              <a:rPr lang="en-US" sz="2400" b="1" dirty="0">
                <a:solidFill>
                  <a:srgbClr val="AF2021"/>
                </a:solidFill>
                <a:latin typeface="Arial" panose="020B0604020202020204" pitchFamily="34" charset="0"/>
                <a:cs typeface="Arial" panose="020B0604020202020204" pitchFamily="34" charset="0"/>
              </a:rPr>
              <a:t>Mood: </a:t>
            </a:r>
            <a:r>
              <a:rPr lang="en-US" sz="2400" dirty="0">
                <a:latin typeface="Arial" panose="020B0604020202020204" pitchFamily="34" charset="0"/>
                <a:cs typeface="Arial" panose="020B0604020202020204" pitchFamily="34" charset="0"/>
              </a:rPr>
              <a:t>estimate and predict loneliness, isolation, quantify depressive symptoms</a:t>
            </a:r>
          </a:p>
        </p:txBody>
      </p:sp>
      <p:sp>
        <p:nvSpPr>
          <p:cNvPr id="7" name="TextBox 6">
            <a:extLst>
              <a:ext uri="{FF2B5EF4-FFF2-40B4-BE49-F238E27FC236}">
                <a16:creationId xmlns:a16="http://schemas.microsoft.com/office/drawing/2014/main" id="{60001EC2-DAD5-C73C-296A-66460A087557}"/>
              </a:ext>
            </a:extLst>
          </p:cNvPr>
          <p:cNvSpPr txBox="1"/>
          <p:nvPr/>
        </p:nvSpPr>
        <p:spPr>
          <a:xfrm>
            <a:off x="2314575" y="4254054"/>
            <a:ext cx="7221310" cy="1569660"/>
          </a:xfrm>
          <a:prstGeom prst="rect">
            <a:avLst/>
          </a:prstGeom>
          <a:noFill/>
        </p:spPr>
        <p:txBody>
          <a:bodyPr wrap="square">
            <a:spAutoFit/>
          </a:bodyPr>
          <a:lstStyle/>
          <a:p>
            <a:pPr algn="ctr"/>
            <a:r>
              <a:rPr lang="en-US" sz="2400" dirty="0">
                <a:latin typeface="Arial" panose="020B0604020202020204" pitchFamily="34" charset="0"/>
                <a:cs typeface="Arial" panose="020B0604020202020204" pitchFamily="34" charset="0"/>
              </a:rPr>
              <a:t>Integration across subfields in part accomplished through </a:t>
            </a:r>
            <a:r>
              <a:rPr lang="en-US" sz="2400" b="1" dirty="0">
                <a:solidFill>
                  <a:srgbClr val="AF2021"/>
                </a:solidFill>
                <a:latin typeface="Arial" panose="020B0604020202020204" pitchFamily="34" charset="0"/>
                <a:cs typeface="Arial" panose="020B0604020202020204" pitchFamily="34" charset="0"/>
              </a:rPr>
              <a:t>enriching geolocation data </a:t>
            </a:r>
            <a:r>
              <a:rPr lang="en-US" sz="2400" dirty="0">
                <a:latin typeface="Arial" panose="020B0604020202020204" pitchFamily="34" charset="0"/>
                <a:cs typeface="Arial" panose="020B0604020202020204" pitchFamily="34" charset="0"/>
              </a:rPr>
              <a:t>with brief, intermittent surveys probing specific information about frequently visited locations</a:t>
            </a:r>
          </a:p>
        </p:txBody>
      </p:sp>
      <p:pic>
        <p:nvPicPr>
          <p:cNvPr id="9" name="Graphic 8" descr="Clipboard outline">
            <a:extLst>
              <a:ext uri="{FF2B5EF4-FFF2-40B4-BE49-F238E27FC236}">
                <a16:creationId xmlns:a16="http://schemas.microsoft.com/office/drawing/2014/main" id="{7085304B-35C3-59B6-16E6-BE905EF5BF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370657">
            <a:off x="9388929" y="4581684"/>
            <a:ext cx="914400" cy="914400"/>
          </a:xfrm>
          <a:prstGeom prst="rect">
            <a:avLst/>
          </a:prstGeom>
        </p:spPr>
      </p:pic>
      <p:pic>
        <p:nvPicPr>
          <p:cNvPr id="11" name="Graphic 10" descr="Map with pin outline">
            <a:extLst>
              <a:ext uri="{FF2B5EF4-FFF2-40B4-BE49-F238E27FC236}">
                <a16:creationId xmlns:a16="http://schemas.microsoft.com/office/drawing/2014/main" id="{A831A3C0-265E-A317-12E1-4F1D2976DD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393328">
            <a:off x="1466669" y="4569375"/>
            <a:ext cx="914400" cy="914400"/>
          </a:xfrm>
          <a:prstGeom prst="rect">
            <a:avLst/>
          </a:prstGeom>
        </p:spPr>
      </p:pic>
    </p:spTree>
    <p:extLst>
      <p:ext uri="{BB962C8B-B14F-4D97-AF65-F5344CB8AC3E}">
        <p14:creationId xmlns:p14="http://schemas.microsoft.com/office/powerpoint/2010/main" val="256537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61A8D-8CBF-3129-54D0-6BF9F59B2D8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988D9BC-54CF-621A-971D-7C8D99EE5FC7}"/>
              </a:ext>
            </a:extLst>
          </p:cNvPr>
          <p:cNvSpPr txBox="1"/>
          <p:nvPr/>
        </p:nvSpPr>
        <p:spPr>
          <a:xfrm>
            <a:off x="222239" y="150211"/>
            <a:ext cx="4184672" cy="769441"/>
          </a:xfrm>
          <a:prstGeom prst="rect">
            <a:avLst/>
          </a:prstGeom>
          <a:noFill/>
        </p:spPr>
        <p:txBody>
          <a:bodyPr wrap="none" rtlCol="0">
            <a:spAutoFit/>
          </a:bodyPr>
          <a:lstStyle/>
          <a:p>
            <a:pPr algn="ctr"/>
            <a:r>
              <a:rPr lang="en-US" sz="4400" b="1" dirty="0">
                <a:latin typeface="Aptos Narrow" panose="020B0004020202020204" pitchFamily="34" charset="0"/>
                <a:cs typeface="Arial" panose="020B0604020202020204" pitchFamily="34" charset="0"/>
              </a:rPr>
              <a:t>Model evaluation</a:t>
            </a:r>
          </a:p>
        </p:txBody>
      </p:sp>
      <p:sp>
        <p:nvSpPr>
          <p:cNvPr id="4" name="TextBox 3">
            <a:extLst>
              <a:ext uri="{FF2B5EF4-FFF2-40B4-BE49-F238E27FC236}">
                <a16:creationId xmlns:a16="http://schemas.microsoft.com/office/drawing/2014/main" id="{8373A01B-125A-342D-26E8-9660CAB96CE6}"/>
              </a:ext>
            </a:extLst>
          </p:cNvPr>
          <p:cNvSpPr txBox="1"/>
          <p:nvPr/>
        </p:nvSpPr>
        <p:spPr>
          <a:xfrm>
            <a:off x="572278" y="1240331"/>
            <a:ext cx="9812693" cy="2677656"/>
          </a:xfrm>
          <a:prstGeom prst="rect">
            <a:avLst/>
          </a:prstGeom>
          <a:noFill/>
        </p:spPr>
        <p:txBody>
          <a:bodyPr wrap="square" rtlCol="0">
            <a:spAutoFit/>
          </a:bodyPr>
          <a:lstStyle/>
          <a:p>
            <a:pPr marL="457200"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Rigorous evaluation using performance metrics, testing on independent observations crucial prior to deployment as standard</a:t>
            </a:r>
            <a:br>
              <a:rPr lang="en-US"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Expand this to include </a:t>
            </a:r>
            <a:r>
              <a:rPr lang="en-US" sz="2400" b="1" dirty="0">
                <a:solidFill>
                  <a:srgbClr val="AF2021"/>
                </a:solidFill>
                <a:latin typeface="Arial" panose="020B0604020202020204" pitchFamily="34" charset="0"/>
                <a:cs typeface="Arial" panose="020B0604020202020204" pitchFamily="34" charset="0"/>
              </a:rPr>
              <a:t>fairness assessments</a:t>
            </a:r>
          </a:p>
          <a:p>
            <a:pPr marL="914400" lvl="1"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Is there preferential performance in our model with respect to inherent or acquired characteristics (e.g., sex at birth, race, socioeconomic status)?</a:t>
            </a:r>
          </a:p>
        </p:txBody>
      </p:sp>
      <p:sp>
        <p:nvSpPr>
          <p:cNvPr id="6" name="TextBox 5">
            <a:extLst>
              <a:ext uri="{FF2B5EF4-FFF2-40B4-BE49-F238E27FC236}">
                <a16:creationId xmlns:a16="http://schemas.microsoft.com/office/drawing/2014/main" id="{D78D4C45-1FFB-6840-471D-66DF68273CD9}"/>
              </a:ext>
            </a:extLst>
          </p:cNvPr>
          <p:cNvSpPr txBox="1"/>
          <p:nvPr/>
        </p:nvSpPr>
        <p:spPr>
          <a:xfrm>
            <a:off x="222239" y="4094175"/>
            <a:ext cx="11047445" cy="3046988"/>
          </a:xfrm>
          <a:prstGeom prst="rect">
            <a:avLst/>
          </a:prstGeom>
          <a:noFill/>
        </p:spPr>
        <p:txBody>
          <a:bodyPr wrap="square" rtlCol="0">
            <a:spAutoFit/>
          </a:bodyPr>
          <a:lstStyle/>
          <a:p>
            <a:pPr lvl="1"/>
            <a:r>
              <a:rPr lang="en-US" sz="2400" dirty="0">
                <a:latin typeface="Arial" panose="020B0604020202020204" pitchFamily="34" charset="0"/>
                <a:cs typeface="Arial" panose="020B0604020202020204" pitchFamily="34" charset="0"/>
              </a:rPr>
              <a:t>Machine learning algorithms can help us </a:t>
            </a:r>
            <a:r>
              <a:rPr lang="en-US" sz="2400" b="1" dirty="0">
                <a:solidFill>
                  <a:srgbClr val="AF2021"/>
                </a:solidFill>
                <a:latin typeface="Arial" panose="020B0604020202020204" pitchFamily="34" charset="0"/>
                <a:cs typeface="Arial" panose="020B0604020202020204" pitchFamily="34" charset="0"/>
              </a:rPr>
              <a:t>understand statistical patterns in data</a:t>
            </a:r>
            <a:r>
              <a:rPr lang="en-US" sz="2400" dirty="0">
                <a:latin typeface="Arial" panose="020B0604020202020204" pitchFamily="34" charset="0"/>
                <a:cs typeface="Arial" panose="020B0604020202020204" pitchFamily="34" charset="0"/>
              </a:rPr>
              <a:t>, but can also </a:t>
            </a:r>
            <a:r>
              <a:rPr lang="en-US" sz="2400" b="1" dirty="0">
                <a:solidFill>
                  <a:srgbClr val="AF2021"/>
                </a:solidFill>
                <a:latin typeface="Arial" panose="020B0604020202020204" pitchFamily="34" charset="0"/>
                <a:cs typeface="Arial" panose="020B0604020202020204" pitchFamily="34" charset="0"/>
              </a:rPr>
              <a:t>unintentionally perpetuate patterns of inequities</a:t>
            </a:r>
            <a:r>
              <a:rPr lang="en-US" sz="2400" dirty="0">
                <a:latin typeface="Arial" panose="020B0604020202020204" pitchFamily="34" charset="0"/>
                <a:cs typeface="Arial" panose="020B0604020202020204" pitchFamily="34" charset="0"/>
              </a:rPr>
              <a:t>:</a:t>
            </a:r>
          </a:p>
          <a:p>
            <a:pPr marL="1257300" lvl="2"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Can provide sub-optimal care to individuals who already face disadvantages</a:t>
            </a:r>
          </a:p>
          <a:p>
            <a:pPr marL="1257300" lvl="2"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Lead to eroded trust and therefore lower use of these tools for those who may benefit the most</a:t>
            </a:r>
          </a:p>
          <a:p>
            <a:pPr marL="1257300" lvl="2"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30884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8369</TotalTime>
  <Words>6885</Words>
  <Application>Microsoft Macintosh PowerPoint</Application>
  <PresentationFormat>Widescreen</PresentationFormat>
  <Paragraphs>449</Paragraphs>
  <Slides>41</Slides>
  <Notes>35</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Aptos</vt:lpstr>
      <vt:lpstr>Aptos Display</vt:lpstr>
      <vt:lpstr>Aptos Narrow</vt:lpstr>
      <vt:lpstr>Arial</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Claire Punturieri</dc:creator>
  <cp:lastModifiedBy>Claire Punturieri</cp:lastModifiedBy>
  <cp:revision>91</cp:revision>
  <dcterms:created xsi:type="dcterms:W3CDTF">2024-04-26T19:02:56Z</dcterms:created>
  <dcterms:modified xsi:type="dcterms:W3CDTF">2024-10-20T18:19:16Z</dcterms:modified>
</cp:coreProperties>
</file>